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8" r:id="rId3"/>
    <p:sldId id="319" r:id="rId4"/>
    <p:sldId id="320" r:id="rId5"/>
    <p:sldId id="321" r:id="rId6"/>
    <p:sldId id="322" r:id="rId7"/>
    <p:sldId id="323" r:id="rId8"/>
    <p:sldId id="324" r:id="rId9"/>
    <p:sldId id="325" r:id="rId10"/>
    <p:sldId id="326" r:id="rId11"/>
    <p:sldId id="327" r:id="rId12"/>
    <p:sldId id="328" r:id="rId13"/>
    <p:sldId id="329" r:id="rId14"/>
    <p:sldId id="330" r:id="rId15"/>
    <p:sldId id="331" r:id="rId16"/>
    <p:sldId id="332" r:id="rId17"/>
    <p:sldId id="333" r:id="rId18"/>
    <p:sldId id="334" r:id="rId19"/>
    <p:sldId id="335" r:id="rId20"/>
    <p:sldId id="336" r:id="rId21"/>
    <p:sldId id="337" r:id="rId22"/>
    <p:sldId id="338" r:id="rId23"/>
    <p:sldId id="339" r:id="rId24"/>
    <p:sldId id="340" r:id="rId25"/>
    <p:sldId id="341" r:id="rId26"/>
    <p:sldId id="342" r:id="rId27"/>
    <p:sldId id="34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2F04"/>
    <a:srgbClr val="351413"/>
    <a:srgbClr val="212911"/>
    <a:srgbClr val="1A210D"/>
    <a:srgbClr val="460046"/>
    <a:srgbClr val="800080"/>
    <a:srgbClr val="AE5DFF"/>
    <a:srgbClr val="D4D3DF"/>
    <a:srgbClr val="DBD3E5"/>
    <a:srgbClr val="FDE8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63BEF-93B8-46E2-9E17-1E082CCA5161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6637E2-DC3F-4D12-BC14-6992AC1D16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978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413D5-C178-4D2A-87C4-B25D6DF7E349}" type="slidenum">
              <a:rPr lang="ru-RU" smtClean="0"/>
              <a:pPr/>
              <a:t>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4528045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10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4401257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0224121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9584529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3114805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3136698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15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3913725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2871118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1251983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18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3207237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19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466203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415503-F96C-444A-9BF1-735A2AC34F68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0863273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20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5616748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21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6030860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22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3919661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6516961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48101542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25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197616875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6502068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27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4214088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3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6463324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4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2245790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5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58348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6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2123004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7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9172651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8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1530534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2526F-BE36-4581-9756-F70F302A8DAD}" type="slidenum">
              <a:rPr lang="ru-RU" smtClean="0"/>
              <a:pPr/>
              <a:t>9</a:t>
            </a:fld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2034567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32C04-C30A-4CC7-ACC3-8D07A76C134E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32C04-C30A-4CC7-ACC3-8D07A76C134E}" type="datetimeFigureOut">
              <a:rPr lang="ru-RU" smtClean="0"/>
              <a:pPr/>
              <a:t>03.03.2025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E5691-7073-43DA-AF96-D340738EE2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4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5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8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9.png"/><Relationship Id="rId4" Type="http://schemas.openxmlformats.org/officeDocument/2006/relationships/slide" Target="slide2.xml"/><Relationship Id="rId9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8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9.png"/><Relationship Id="rId4" Type="http://schemas.openxmlformats.org/officeDocument/2006/relationships/slide" Target="slide2.xml"/><Relationship Id="rId9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8.pn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9.png"/><Relationship Id="rId4" Type="http://schemas.openxmlformats.org/officeDocument/2006/relationships/slide" Target="slide2.xml"/><Relationship Id="rId9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13" Type="http://schemas.openxmlformats.org/officeDocument/2006/relationships/slide" Target="slide12.xml"/><Relationship Id="rId18" Type="http://schemas.openxmlformats.org/officeDocument/2006/relationships/slide" Target="slide17.xml"/><Relationship Id="rId26" Type="http://schemas.openxmlformats.org/officeDocument/2006/relationships/slide" Target="slide25.xml"/><Relationship Id="rId3" Type="http://schemas.openxmlformats.org/officeDocument/2006/relationships/image" Target="../media/image4.jpeg"/><Relationship Id="rId21" Type="http://schemas.openxmlformats.org/officeDocument/2006/relationships/slide" Target="slide20.xml"/><Relationship Id="rId7" Type="http://schemas.openxmlformats.org/officeDocument/2006/relationships/slide" Target="slide6.xml"/><Relationship Id="rId12" Type="http://schemas.openxmlformats.org/officeDocument/2006/relationships/slide" Target="slide11.xml"/><Relationship Id="rId17" Type="http://schemas.openxmlformats.org/officeDocument/2006/relationships/slide" Target="slide16.xml"/><Relationship Id="rId25" Type="http://schemas.openxmlformats.org/officeDocument/2006/relationships/slide" Target="slide24.xml"/><Relationship Id="rId2" Type="http://schemas.openxmlformats.org/officeDocument/2006/relationships/notesSlide" Target="../notesSlides/notesSlide2.xml"/><Relationship Id="rId16" Type="http://schemas.openxmlformats.org/officeDocument/2006/relationships/slide" Target="slide15.xml"/><Relationship Id="rId20" Type="http://schemas.openxmlformats.org/officeDocument/2006/relationships/slide" Target="slide19.xml"/><Relationship Id="rId29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24" Type="http://schemas.openxmlformats.org/officeDocument/2006/relationships/slide" Target="slide23.xml"/><Relationship Id="rId32" Type="http://schemas.openxmlformats.org/officeDocument/2006/relationships/image" Target="../media/image3.jpeg"/><Relationship Id="rId5" Type="http://schemas.openxmlformats.org/officeDocument/2006/relationships/slide" Target="slide4.xml"/><Relationship Id="rId15" Type="http://schemas.openxmlformats.org/officeDocument/2006/relationships/slide" Target="slide14.xml"/><Relationship Id="rId23" Type="http://schemas.openxmlformats.org/officeDocument/2006/relationships/slide" Target="slide22.xml"/><Relationship Id="rId28" Type="http://schemas.openxmlformats.org/officeDocument/2006/relationships/slide" Target="slide27.xml"/><Relationship Id="rId10" Type="http://schemas.openxmlformats.org/officeDocument/2006/relationships/slide" Target="slide9.xml"/><Relationship Id="rId19" Type="http://schemas.openxmlformats.org/officeDocument/2006/relationships/slide" Target="slide18.xml"/><Relationship Id="rId31" Type="http://schemas.openxmlformats.org/officeDocument/2006/relationships/image" Target="../media/image7.png"/><Relationship Id="rId4" Type="http://schemas.openxmlformats.org/officeDocument/2006/relationships/slide" Target="slide3.xml"/><Relationship Id="rId9" Type="http://schemas.openxmlformats.org/officeDocument/2006/relationships/slide" Target="slide8.xml"/><Relationship Id="rId14" Type="http://schemas.openxmlformats.org/officeDocument/2006/relationships/slide" Target="slide13.xml"/><Relationship Id="rId22" Type="http://schemas.openxmlformats.org/officeDocument/2006/relationships/slide" Target="slide21.xml"/><Relationship Id="rId27" Type="http://schemas.openxmlformats.org/officeDocument/2006/relationships/slide" Target="slide26.xml"/><Relationship Id="rId30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image" Target="../media/image8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9.png"/><Relationship Id="rId4" Type="http://schemas.openxmlformats.org/officeDocument/2006/relationships/slide" Target="slide2.xml"/><Relationship Id="rId9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" Target="slide2.xml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" Target="slide2.xm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9.png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115616" y="4572008"/>
            <a:ext cx="777686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200" i="1" dirty="0" smtClean="0">
                <a:latin typeface="Times New Roman" pitchFamily="18" charset="0"/>
              </a:rPr>
              <a:t>Автор: </a:t>
            </a:r>
            <a:r>
              <a:rPr lang="ru-RU" sz="2200" i="1" dirty="0" smtClean="0">
                <a:latin typeface="Times New Roman" pitchFamily="18" charset="0"/>
              </a:rPr>
              <a:t>Усатая Виктория Николаевна </a:t>
            </a:r>
            <a:endParaRPr lang="ru-RU" sz="2400" b="1" i="1" dirty="0">
              <a:latin typeface="Times New Roman" pitchFamily="18" charset="0"/>
            </a:endParaRPr>
          </a:p>
        </p:txBody>
      </p:sp>
      <p:pic>
        <p:nvPicPr>
          <p:cNvPr id="12" name="Рисунок 11" descr="Рисунок19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>
          <a:xfrm>
            <a:off x="5868144" y="6237312"/>
            <a:ext cx="2700300" cy="36004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5720" y="260648"/>
            <a:ext cx="860676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Интерактивная игра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«Знаем. </a:t>
            </a:r>
          </a:p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Помним.</a:t>
            </a:r>
          </a:p>
          <a:p>
            <a:pPr algn="ctr"/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Гордимся.»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Елена\Desktop\Безимени-1.png"/>
          <p:cNvPicPr>
            <a:picLocks noChangeAspect="1" noChangeArrowheads="1"/>
          </p:cNvPicPr>
          <p:nvPr/>
        </p:nvPicPr>
        <p:blipFill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7715272" y="1643050"/>
            <a:ext cx="1174526" cy="2160240"/>
          </a:xfrm>
          <a:prstGeom prst="rect">
            <a:avLst/>
          </a:prstGeom>
          <a:noFill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00034" y="1285860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ВАЛЯ КОТИК"/>
          <p:cNvPicPr>
            <a:picLocks noChangeAspect="1" noChangeArrowheads="1"/>
          </p:cNvPicPr>
          <p:nvPr/>
        </p:nvPicPr>
        <p:blipFill>
          <a:blip r:embed="rId3" cstate="print"/>
          <a:srcRect r="11803"/>
          <a:stretch>
            <a:fillRect/>
          </a:stretch>
        </p:blipFill>
        <p:spPr bwMode="auto">
          <a:xfrm>
            <a:off x="214282" y="3071810"/>
            <a:ext cx="2357454" cy="3254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143372" y="5929330"/>
            <a:ext cx="39290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i="1" dirty="0" smtClean="0">
                <a:solidFill>
                  <a:srgbClr val="FF0000"/>
                </a:solidFill>
                <a:latin typeface="Georgia" pitchFamily="18" charset="0"/>
              </a:rPr>
              <a:t>Валя Котик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500298" y="1571613"/>
            <a:ext cx="6286544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Пионер, 14-ти лет, награжден орденом Великой отечественной войны 1 степени, медалью «Партизану отечественной войны 2 степени»</a:t>
            </a:r>
          </a:p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Назовите имя героя?</a:t>
            </a:r>
          </a:p>
          <a:p>
            <a:pPr marL="514350" indent="-514350">
              <a:spcBef>
                <a:spcPct val="20000"/>
              </a:spcBef>
              <a:buAutoNum type="arabicPeriod"/>
            </a:pPr>
            <a:r>
              <a:rPr lang="ru-RU" sz="2800" dirty="0" smtClean="0">
                <a:latin typeface="Georgia" pitchFamily="18" charset="0"/>
              </a:rPr>
              <a:t>Егор </a:t>
            </a:r>
            <a:r>
              <a:rPr lang="ru-RU" sz="2800" dirty="0" err="1" smtClean="0">
                <a:latin typeface="Georgia" pitchFamily="18" charset="0"/>
              </a:rPr>
              <a:t>Крид</a:t>
            </a:r>
            <a:endParaRPr lang="ru-RU" sz="2800" dirty="0" smtClean="0">
              <a:latin typeface="Georgia" pitchFamily="18" charset="0"/>
            </a:endParaRPr>
          </a:p>
          <a:p>
            <a:pPr marL="514350" indent="-514350">
              <a:spcBef>
                <a:spcPct val="20000"/>
              </a:spcBef>
              <a:buAutoNum type="arabicPeriod"/>
            </a:pPr>
            <a:r>
              <a:rPr lang="ru-RU" sz="2800" dirty="0" smtClean="0">
                <a:latin typeface="Georgia" pitchFamily="18" charset="0"/>
              </a:rPr>
              <a:t>Витя Бабушкин</a:t>
            </a:r>
          </a:p>
          <a:p>
            <a:pPr marL="514350" indent="-514350">
              <a:spcBef>
                <a:spcPct val="20000"/>
              </a:spcBef>
              <a:buAutoNum type="arabicPeriod"/>
            </a:pPr>
            <a:r>
              <a:rPr lang="ru-RU" sz="2800" dirty="0" smtClean="0">
                <a:latin typeface="Georgia" pitchFamily="18" charset="0"/>
              </a:rPr>
              <a:t>Валя Котик</a:t>
            </a:r>
          </a:p>
          <a:p>
            <a:pPr>
              <a:spcBef>
                <a:spcPct val="20000"/>
              </a:spcBef>
            </a:pPr>
            <a:endParaRPr lang="ru-RU" sz="2800" dirty="0" smtClean="0"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</a:blip>
          <a:stretch>
            <a:fillRect/>
          </a:stretch>
        </p:blipFill>
        <p:spPr>
          <a:xfrm>
            <a:off x="6715140" y="3714752"/>
            <a:ext cx="1656184" cy="2500330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072462" y="5843650"/>
            <a:ext cx="892025" cy="77682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Пионеры-герои </a:t>
            </a:r>
            <a:endParaRPr lang="ru-RU" sz="3200" b="1" spc="50" dirty="0">
              <a:ln w="11430">
                <a:solidFill>
                  <a:srgbClr val="1A210D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00034" y="571480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952" y="928670"/>
            <a:ext cx="7310048" cy="111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lide0011-1"/>
          <p:cNvPicPr>
            <a:picLocks noChangeAspect="1" noChangeArrowheads="1"/>
          </p:cNvPicPr>
          <p:nvPr/>
        </p:nvPicPr>
        <p:blipFill>
          <a:blip r:embed="rId3" cstate="print"/>
          <a:srcRect l="6784" r="10106"/>
          <a:stretch>
            <a:fillRect/>
          </a:stretch>
        </p:blipFill>
        <p:spPr bwMode="auto">
          <a:xfrm>
            <a:off x="6672808" y="2214554"/>
            <a:ext cx="2471192" cy="2868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286248" y="5669982"/>
            <a:ext cx="4606232" cy="1188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endParaRPr lang="ru-RU" sz="2800" i="1" dirty="0" smtClean="0"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r>
              <a:rPr lang="ru-RU" sz="3600" i="1" dirty="0" smtClean="0">
                <a:solidFill>
                  <a:srgbClr val="FF0000"/>
                </a:solidFill>
                <a:latin typeface="Georgia" pitchFamily="18" charset="0"/>
              </a:rPr>
              <a:t>Леня Голиков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642910" y="2071678"/>
            <a:ext cx="6696744" cy="3884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Он погиб под селом Острая Лука зимой 1943 года, а 2 апреля 1944 года пионеру-партизану  было присвоено звание Героя Советского Союза?</a:t>
            </a:r>
          </a:p>
          <a:p>
            <a:pPr marL="514350" indent="-514350">
              <a:spcBef>
                <a:spcPct val="20000"/>
              </a:spcBef>
              <a:buAutoNum type="arabicPeriod"/>
            </a:pPr>
            <a:r>
              <a:rPr lang="ru-RU" sz="2800" dirty="0" smtClean="0">
                <a:latin typeface="Georgia" pitchFamily="18" charset="0"/>
              </a:rPr>
              <a:t>Леня Голиков</a:t>
            </a:r>
          </a:p>
          <a:p>
            <a:pPr marL="514350" indent="-514350">
              <a:spcBef>
                <a:spcPct val="20000"/>
              </a:spcBef>
              <a:buAutoNum type="arabicPeriod"/>
            </a:pPr>
            <a:r>
              <a:rPr lang="ru-RU" sz="2800" dirty="0" smtClean="0">
                <a:latin typeface="Georgia" pitchFamily="18" charset="0"/>
              </a:rPr>
              <a:t>Степан Разин</a:t>
            </a:r>
          </a:p>
          <a:p>
            <a:pPr marL="514350" indent="-514350">
              <a:spcBef>
                <a:spcPct val="20000"/>
              </a:spcBef>
              <a:buAutoNum type="arabicPeriod"/>
            </a:pPr>
            <a:r>
              <a:rPr lang="ru-RU" sz="2800" dirty="0" smtClean="0">
                <a:latin typeface="Georgia" pitchFamily="18" charset="0"/>
              </a:rPr>
              <a:t>Саша Морозов</a:t>
            </a:r>
          </a:p>
          <a:p>
            <a:pPr>
              <a:spcBef>
                <a:spcPct val="20000"/>
              </a:spcBef>
            </a:pPr>
            <a:endParaRPr lang="ru-RU" sz="2800" dirty="0" smtClean="0"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4" cstate="screen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</a:blip>
          <a:stretch>
            <a:fillRect/>
          </a:stretch>
        </p:blipFill>
        <p:spPr>
          <a:xfrm>
            <a:off x="4643438" y="4143380"/>
            <a:ext cx="1656184" cy="1857364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Пионеры-герои </a:t>
            </a:r>
            <a:endParaRPr lang="ru-RU" sz="3200" b="1" spc="50" dirty="0">
              <a:ln w="11430">
                <a:solidFill>
                  <a:srgbClr val="1A210D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500034" y="642918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952" y="1071546"/>
            <a:ext cx="7310048" cy="111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714744" y="6072206"/>
            <a:ext cx="342902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i="1" dirty="0" smtClean="0">
                <a:solidFill>
                  <a:srgbClr val="FF0000"/>
                </a:solidFill>
                <a:latin typeface="Georgia" pitchFamily="18" charset="0"/>
              </a:rPr>
              <a:t>Валя Зенкина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00034" y="2214554"/>
            <a:ext cx="7358114" cy="388414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За отвагу и мужество награждена Орденом Красной Звезды, ее родители погибли в Брестской крепости, где она помогала раненым?</a:t>
            </a:r>
          </a:p>
          <a:p>
            <a:pPr marL="514350" indent="-514350">
              <a:spcBef>
                <a:spcPct val="20000"/>
              </a:spcBef>
              <a:buAutoNum type="arabicPeriod"/>
            </a:pPr>
            <a:r>
              <a:rPr lang="ru-RU" sz="2800" dirty="0" smtClean="0">
                <a:latin typeface="Georgia" pitchFamily="18" charset="0"/>
              </a:rPr>
              <a:t>Алла Пугачева</a:t>
            </a:r>
          </a:p>
          <a:p>
            <a:pPr marL="514350" indent="-514350">
              <a:spcBef>
                <a:spcPct val="20000"/>
              </a:spcBef>
              <a:buAutoNum type="arabicPeriod"/>
            </a:pPr>
            <a:r>
              <a:rPr lang="ru-RU" sz="2800" dirty="0" smtClean="0">
                <a:latin typeface="Georgia" pitchFamily="18" charset="0"/>
              </a:rPr>
              <a:t>Лера Кудрявцева</a:t>
            </a:r>
          </a:p>
          <a:p>
            <a:pPr marL="514350" indent="-514350">
              <a:spcBef>
                <a:spcPct val="20000"/>
              </a:spcBef>
              <a:buAutoNum type="arabicPeriod"/>
            </a:pPr>
            <a:r>
              <a:rPr lang="ru-RU" sz="2800" dirty="0" smtClean="0">
                <a:latin typeface="Georgia" pitchFamily="18" charset="0"/>
              </a:rPr>
              <a:t>Валя Зенкина</a:t>
            </a:r>
          </a:p>
          <a:p>
            <a:pPr>
              <a:spcBef>
                <a:spcPct val="20000"/>
              </a:spcBef>
            </a:pPr>
            <a:endParaRPr lang="ru-RU" sz="2800" dirty="0" smtClean="0"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</a:blip>
          <a:stretch>
            <a:fillRect/>
          </a:stretch>
        </p:blipFill>
        <p:spPr>
          <a:xfrm>
            <a:off x="7487816" y="4143380"/>
            <a:ext cx="1656184" cy="2714620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Пионеры-герои</a:t>
            </a:r>
            <a:endParaRPr lang="ru-RU" sz="3200" b="1" spc="50" dirty="0">
              <a:ln w="11430">
                <a:solidFill>
                  <a:srgbClr val="1A210D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6" descr="ВАЛЯ ЗЕНКИНА"/>
          <p:cNvPicPr>
            <a:picLocks noChangeAspect="1" noChangeArrowheads="1"/>
          </p:cNvPicPr>
          <p:nvPr/>
        </p:nvPicPr>
        <p:blipFill>
          <a:blip r:embed="rId6" cstate="print"/>
          <a:srcRect r="10233" b="1395"/>
          <a:stretch>
            <a:fillRect/>
          </a:stretch>
        </p:blipFill>
        <p:spPr bwMode="auto">
          <a:xfrm>
            <a:off x="4000496" y="3500438"/>
            <a:ext cx="2643206" cy="257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5720" y="785794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952" y="1142984"/>
            <a:ext cx="7310048" cy="111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857752" y="4547448"/>
            <a:ext cx="3071834" cy="1311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dirty="0" smtClean="0">
                <a:solidFill>
                  <a:srgbClr val="FF0000"/>
                </a:solidFill>
                <a:latin typeface="Georgia" pitchFamily="18" charset="0"/>
              </a:rPr>
              <a:t>22 июня 1941</a:t>
            </a:r>
          </a:p>
          <a:p>
            <a:pPr>
              <a:spcBef>
                <a:spcPct val="20000"/>
              </a:spcBef>
            </a:pPr>
            <a:r>
              <a:rPr lang="ru-RU" sz="3600" dirty="0" smtClean="0">
                <a:solidFill>
                  <a:srgbClr val="FF0000"/>
                </a:solidFill>
                <a:latin typeface="Georgia" pitchFamily="18" charset="0"/>
              </a:rPr>
              <a:t> – 9 мая 1945</a:t>
            </a:r>
            <a:endParaRPr lang="ru-RU" sz="3600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20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Когда началась и закончилась ВОВ?</a:t>
            </a:r>
          </a:p>
          <a:p>
            <a:pPr marL="514350" indent="-514350">
              <a:spcBef>
                <a:spcPct val="20000"/>
              </a:spcBef>
              <a:buAutoNum type="arabicPeriod"/>
            </a:pPr>
            <a:r>
              <a:rPr lang="ru-RU" sz="2800" dirty="0" smtClean="0">
                <a:latin typeface="Georgia" pitchFamily="18" charset="0"/>
              </a:rPr>
              <a:t>22 июня 1941 – 9 мая 1945</a:t>
            </a:r>
          </a:p>
          <a:p>
            <a:pPr marL="514350" indent="-514350">
              <a:spcBef>
                <a:spcPct val="20000"/>
              </a:spcBef>
              <a:buAutoNum type="arabicPeriod"/>
            </a:pPr>
            <a:r>
              <a:rPr lang="ru-RU" sz="2800" dirty="0" smtClean="0">
                <a:latin typeface="Georgia" pitchFamily="18" charset="0"/>
              </a:rPr>
              <a:t>20 июля 1940 - 9 мая 1945</a:t>
            </a:r>
          </a:p>
          <a:p>
            <a:pPr marL="514350" indent="-514350">
              <a:spcBef>
                <a:spcPct val="20000"/>
              </a:spcBef>
              <a:buAutoNum type="arabicPeriod"/>
            </a:pPr>
            <a:r>
              <a:rPr lang="ru-RU" sz="2800" dirty="0" smtClean="0">
                <a:latin typeface="Georgia" pitchFamily="18" charset="0"/>
              </a:rPr>
              <a:t>22 июня 1940 – 22 мая 1945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Даты и цифры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 flip="none" rotWithShape="1"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89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215206" y="3571876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&amp;Ocy;&amp;bcy;&amp;shchcy;&amp;iecy;&amp;scy;&amp;tcy;&amp;vcy;&amp;ocy; - &amp;Ncy;&amp;ocy;&amp;vcy;&amp;ocy;&amp;scy;&amp;tcy;&amp;icy; &amp;Scy;&amp;acy;&amp;rcy;&amp;acy;&amp;tcy;&amp;ocy;&amp;vcy;&amp;a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861048"/>
            <a:ext cx="4605662" cy="2646294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8596" y="857232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952" y="785794"/>
            <a:ext cx="7310048" cy="111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5286380" y="4864537"/>
            <a:ext cx="24288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i="1" dirty="0" smtClean="0">
                <a:solidFill>
                  <a:srgbClr val="C00000"/>
                </a:solidFill>
                <a:latin typeface="Georgia" pitchFamily="18" charset="0"/>
              </a:rPr>
              <a:t>900 дней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928802"/>
            <a:ext cx="6696744" cy="20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Сколько длилась блокада Ленинграда?</a:t>
            </a:r>
          </a:p>
          <a:p>
            <a:pPr>
              <a:spcBef>
                <a:spcPct val="20000"/>
              </a:spcBef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endParaRPr lang="ru-RU" sz="2800" dirty="0" smtClean="0"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286644" y="4071942"/>
            <a:ext cx="1656184" cy="2571744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Даты и цифры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 flip="none" rotWithShape="1"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89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714744" y="1928802"/>
            <a:ext cx="4572000" cy="179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20000"/>
              </a:spcBef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1. 700 дней</a:t>
            </a:r>
          </a:p>
          <a:p>
            <a:pPr>
              <a:spcBef>
                <a:spcPct val="20000"/>
              </a:spcBef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 200 дней</a:t>
            </a:r>
          </a:p>
          <a:p>
            <a:pPr>
              <a:spcBef>
                <a:spcPct val="20000"/>
              </a:spcBef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 900 дней</a:t>
            </a:r>
            <a:endParaRPr lang="ru-RU" sz="2400" dirty="0"/>
          </a:p>
        </p:txBody>
      </p:sp>
      <p:pic>
        <p:nvPicPr>
          <p:cNvPr id="13" name="Picture 2" descr="&amp;Vcy; &amp;pcy;&amp;ocy;&amp;lcy;&amp;yacy;&amp;khcy; &amp;Dcy;&amp;ocy;&amp;ncy;&amp;iecy;&amp;tscy;&amp;kcy;&amp;ocy;&amp;jcy; &amp;ocy;&amp;bcy;&amp;lcy;&amp;acy;&amp;scy;&amp;tcy;&amp;icy; &amp;vcy;&amp;zcy;&amp;ocy;&amp;rcy;&amp;vcy;&amp;acy;&amp;lcy;&amp;icy; 24 &amp;bcy;&amp;ocy;&amp;iecy;&amp;pcy;&amp;rcy;&amp;icy;&amp;pcy;&amp;acy;&amp;scy;&amp;acy; &amp;vcy;&amp;rcy;&amp;iecy;&amp;mcy;&amp;iecy;&amp;ncy; &amp;Vcy;&amp;Ocy;&amp;Vcy; - 62.u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3786190"/>
            <a:ext cx="4857784" cy="2928958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4282" y="642918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952" y="1000108"/>
            <a:ext cx="7310048" cy="111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643438" y="5593888"/>
            <a:ext cx="285752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i="1" dirty="0" smtClean="0">
                <a:solidFill>
                  <a:srgbClr val="C00000"/>
                </a:solidFill>
                <a:latin typeface="Georgia" pitchFamily="18" charset="0"/>
              </a:rPr>
              <a:t>4 года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215206" y="3429000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Даты и цифры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 flip="none" rotWithShape="1"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89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6000" y="2071678"/>
            <a:ext cx="5929338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Сколько лет продолжалась война?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4 года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5 лет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8 лет</a:t>
            </a:r>
          </a:p>
        </p:txBody>
      </p:sp>
      <p:pic>
        <p:nvPicPr>
          <p:cNvPr id="13" name="Picture 2" descr="&amp;Pcy;&amp;Pcy;&amp;SHcy; &amp;Scy;&amp;acy;&amp;mcy;&amp;ocy;&amp;iecy; &amp;lcy;&amp;iecy;&amp;gcy;&amp;iecy;&amp;ncy;&amp;dcy;&amp;acy;&amp;rcy;&amp;ncy;&amp;ocy;&amp;iecy; &amp;ocy;&amp;rcy;&amp;ucy;&amp;zhcy;&amp;icy;&amp;iecy; &amp;Vcy;&amp;Ocy;&amp;Vcy;: 7,62-&amp;mcy;&amp;mcy; &amp;pcy;&amp;icy;&amp;scy;&amp;tcy;&amp;ocy;&amp;lcy;&amp;iecy;&amp;tcy;-&amp;pcy;&amp;ucy;&amp;lcy;&amp;iecy;&amp;mcy;&amp;iecy;&amp;tcy; &amp;SHcy;…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46192" y="2951794"/>
            <a:ext cx="3419872" cy="2319565"/>
          </a:xfrm>
          <a:prstGeom prst="rect">
            <a:avLst/>
          </a:prstGeom>
          <a:noFill/>
        </p:spPr>
      </p:pic>
      <p:pic>
        <p:nvPicPr>
          <p:cNvPr id="14" name="Picture 4" descr="2 &amp;Mcy;&amp;acy;&amp;rcy;&amp;tcy;&amp;acy; 2013 - &amp;Ncy;&amp;ocy;&amp;vcy;&amp;ocy;&amp;scy;&amp;tcy;&amp;icy; &amp;Tcy;&amp;acy;&amp;dcy;&amp;zhcy;&amp;icy;&amp;kcy;&amp;icy;&amp;scy;&amp;tcy;&amp;acy;&amp;ncy;&amp;acy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4143380"/>
            <a:ext cx="3247561" cy="2376264"/>
          </a:xfrm>
          <a:prstGeom prst="rect">
            <a:avLst/>
          </a:prstGeom>
          <a:noFill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8596" y="714356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952" y="1071546"/>
            <a:ext cx="7310048" cy="111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357686" y="5357825"/>
            <a:ext cx="321471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30 апреля 1945 года</a:t>
            </a:r>
            <a:endParaRPr lang="ru-RU" sz="3600" i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250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Когда водружено Советское знамя над зданием Рейхстага?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1 апреля 1945 года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1 января 1945 года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30 апреля 1945 года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000892" y="4714884"/>
            <a:ext cx="1656184" cy="214311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Даты и цифры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 flip="none" rotWithShape="1"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89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&amp;Vcy;&amp;ycy; &amp;ncy;&amp;iecy; &amp;pcy;&amp;ocy;&amp;vcy;&amp;iecy;&amp;rcy;&amp;icy;&amp;tcy;&amp;iecy;: &amp;kcy;&amp;acy;&amp;kcy; &amp;Bcy;&amp;iecy;&amp;rcy;&amp;lcy;&amp;icy;&amp;ncy; &amp;ocy;&amp;tcy;&amp;mcy;&amp;iecy;&amp;chcy;&amp;acy;&amp;lcy; &amp;Dcy;&amp;iecy;&amp;ncy;&amp;softcy; &amp;Pcy;&amp;ocy;&amp;bcy;&amp;iecy;&amp;dcy;&amp;ycy; (&amp;fcy;&amp;ocy;&amp;tcy;&amp;ocy;) - Mark…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221088"/>
            <a:ext cx="3168352" cy="2376265"/>
          </a:xfrm>
          <a:prstGeom prst="rect">
            <a:avLst/>
          </a:prstGeom>
          <a:noFill/>
        </p:spPr>
      </p:pic>
      <p:pic>
        <p:nvPicPr>
          <p:cNvPr id="13" name="Picture 4" descr="DataLife Engine &amp;Vcy;&amp;iecy;&amp;rcy;&amp;scy;&amp;icy;&amp;yacy; &amp;dcy;&amp;lcy;&amp;yacy; &amp;pcy;&amp;iecy;&amp;chcy;&amp;acy;&amp;tcy;&amp;icy; &amp;Vcy;&amp;zcy;&amp;yacy;&amp;tcy;&amp;icy;&amp;iecy; &amp;Bcy;&amp;iecy;&amp;rcy;&amp;lcy;&amp;icy;&amp;ncy;&amp;acy; (51 &amp;fcy;&amp;ocy;&amp;tcy;&amp;ocy;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86446" y="2714620"/>
            <a:ext cx="2952328" cy="2571768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4283" y="785794"/>
            <a:ext cx="1571636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952" y="857232"/>
            <a:ext cx="7310048" cy="111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286116" y="5593888"/>
            <a:ext cx="45720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 мая 1945 года</a:t>
            </a:r>
            <a:endParaRPr lang="ru-RU" sz="3600" i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785926"/>
            <a:ext cx="6696744" cy="250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Дата подписания акта о безоговорочной капитуляции Фашистской Германии? 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20 мая 1946 г. 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8 мая 1945 года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1 апреля 2015 года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487816" y="4643446"/>
            <a:ext cx="1656184" cy="2045994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2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 flip="none" rotWithShape="1"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18900000" scaled="1"/>
                  <a:tileRect/>
                </a:gradFill>
                <a:latin typeface="Times New Roman" pitchFamily="18" charset="0"/>
                <a:cs typeface="Times New Roman" pitchFamily="18" charset="0"/>
              </a:rPr>
              <a:t>Даты и цифры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 flip="none" rotWithShape="1"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18900000" scaled="1"/>
                <a:tileRect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35000">
                <a:schemeClr val="accent2">
                  <a:lumMod val="40000"/>
                  <a:lumOff val="6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</a:gradFill>
          <a:ln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351413"/>
                  </a:solidFill>
                </a:ln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spc="50" dirty="0">
              <a:ln w="11430">
                <a:solidFill>
                  <a:srgbClr val="351413"/>
                </a:solidFill>
              </a:ln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&amp;Scy;&amp;acy;&amp;jcy;&amp;tcy;, &amp;pcy;&amp;ocy;&amp;scy;&amp;vcy;&amp;yacy;&amp;shchcy;&amp;iecy;&amp;ncy;&amp;ncy;&amp;ycy;&amp;jcy; &amp;icy;&amp;gcy;&amp;rcy;&amp;iecy; Call of Duty: United Offensive - &amp;Ncy;&amp;ocy;&amp;vcy;&amp;ocy;…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94" y="2786058"/>
            <a:ext cx="3024786" cy="3000396"/>
          </a:xfrm>
          <a:prstGeom prst="rect">
            <a:avLst/>
          </a:prstGeom>
          <a:noFill/>
        </p:spPr>
      </p:pic>
      <p:pic>
        <p:nvPicPr>
          <p:cNvPr id="13" name="Picture 4" descr="DataLife Engine &amp;Vcy;&amp;iecy;&amp;rcy;&amp;scy;&amp;icy;&amp;yacy; &amp;dcy;&amp;lcy;&amp;yacy; &amp;pcy;&amp;iecy;&amp;chcy;&amp;acy;&amp;tcy;&amp;icy; &amp;Vcy;&amp;zcy;&amp;yacy;&amp;tcy;&amp;icy;&amp;iecy; &amp;Bcy;&amp;iecy;&amp;rcy;&amp;lcy;&amp;icy;&amp;ncy;&amp;acy; (51 &amp;fcy;&amp;ocy;&amp;tcy;&amp;ocy;)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4357694"/>
            <a:ext cx="3094445" cy="2500306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42844" y="714356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952" y="785794"/>
            <a:ext cx="7310048" cy="111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357554" y="5500702"/>
            <a:ext cx="32861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«День победы»</a:t>
            </a:r>
            <a:endParaRPr lang="ru-RU" sz="3600" i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2143116"/>
            <a:ext cx="6696744" cy="293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Назовите песню, которую любят стар и млад, она веселая и грустная, «со слезами на глазах».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«День победы»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«Два кусочка колбаски»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«Валенки»</a:t>
            </a:r>
            <a:endParaRPr lang="ru-RU" sz="2800" dirty="0" smtClean="0"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786578" y="4429132"/>
            <a:ext cx="1656184" cy="2428868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Песня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5720" y="571480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952" y="1000108"/>
            <a:ext cx="7310048" cy="111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714744" y="5593888"/>
            <a:ext cx="35719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dirty="0" smtClean="0">
                <a:solidFill>
                  <a:srgbClr val="C00000"/>
                </a:solidFill>
                <a:latin typeface="Georgia" pitchFamily="18" charset="0"/>
              </a:rPr>
              <a:t>«Священная война</a:t>
            </a:r>
            <a:r>
              <a:rPr lang="ru-RU" sz="2800" dirty="0" smtClean="0">
                <a:solidFill>
                  <a:srgbClr val="C00000"/>
                </a:solidFill>
                <a:latin typeface="Georgia" pitchFamily="18" charset="0"/>
              </a:rPr>
              <a:t>»</a:t>
            </a:r>
            <a:endParaRPr lang="ru-RU" sz="2800" i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379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ПЕСНЯ – ПРИЗЫВ. Впервые  прозвучала при отправке  советских солдат на фронт с Белорусского вокзала и стала музыкальным символом, гимном защиты Отчества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? </a:t>
            </a:r>
          </a:p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1. «Священная война»</a:t>
            </a:r>
          </a:p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2. «Тополя»</a:t>
            </a:r>
          </a:p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3. У солдата выходной»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000892" y="3571876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Песня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4282" y="642918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952" y="785794"/>
            <a:ext cx="7310048" cy="111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Рисунок 35" descr="Рисунок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312" y="0"/>
            <a:ext cx="9121688" cy="6858000"/>
          </a:xfrm>
          <a:prstGeom prst="rect">
            <a:avLst/>
          </a:prstGeom>
        </p:spPr>
      </p:pic>
      <p:sp>
        <p:nvSpPr>
          <p:cNvPr id="3119" name="AutoShape 4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5364088" y="213285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10</a:t>
            </a:r>
          </a:p>
        </p:txBody>
      </p:sp>
      <p:sp>
        <p:nvSpPr>
          <p:cNvPr id="3121" name="AutoShape 4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084168" y="213285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20</a:t>
            </a:r>
          </a:p>
        </p:txBody>
      </p:sp>
      <p:sp>
        <p:nvSpPr>
          <p:cNvPr id="3122" name="AutoShape 50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804820" y="213285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30</a:t>
            </a:r>
          </a:p>
        </p:txBody>
      </p:sp>
      <p:sp>
        <p:nvSpPr>
          <p:cNvPr id="3123" name="AutoShape 5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7524900" y="213285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3124" name="AutoShape 52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244408" y="213285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50</a:t>
            </a:r>
          </a:p>
        </p:txBody>
      </p:sp>
      <p:sp>
        <p:nvSpPr>
          <p:cNvPr id="3125" name="AutoShape 53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5364088" y="285293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3126" name="AutoShape 54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6084168" y="285293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20</a:t>
            </a:r>
          </a:p>
        </p:txBody>
      </p:sp>
      <p:sp>
        <p:nvSpPr>
          <p:cNvPr id="3127" name="AutoShape 55">
            <a:hlinkClick r:id="rId11" action="ppaction://hlinksldjump"/>
          </p:cNvPr>
          <p:cNvSpPr>
            <a:spLocks noChangeArrowheads="1"/>
          </p:cNvSpPr>
          <p:nvPr/>
        </p:nvSpPr>
        <p:spPr bwMode="auto">
          <a:xfrm>
            <a:off x="6804820" y="285293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30</a:t>
            </a:r>
          </a:p>
        </p:txBody>
      </p:sp>
      <p:sp>
        <p:nvSpPr>
          <p:cNvPr id="3128" name="AutoShape 56">
            <a:hlinkClick r:id="rId12" action="ppaction://hlinksldjump"/>
          </p:cNvPr>
          <p:cNvSpPr>
            <a:spLocks noChangeArrowheads="1"/>
          </p:cNvSpPr>
          <p:nvPr/>
        </p:nvSpPr>
        <p:spPr bwMode="auto">
          <a:xfrm>
            <a:off x="7524900" y="285293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40</a:t>
            </a:r>
          </a:p>
        </p:txBody>
      </p:sp>
      <p:sp>
        <p:nvSpPr>
          <p:cNvPr id="3129" name="AutoShape 57">
            <a:hlinkClick r:id="rId13" action="ppaction://hlinksldjump"/>
          </p:cNvPr>
          <p:cNvSpPr>
            <a:spLocks noChangeArrowheads="1"/>
          </p:cNvSpPr>
          <p:nvPr/>
        </p:nvSpPr>
        <p:spPr bwMode="auto">
          <a:xfrm>
            <a:off x="8244408" y="285293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50</a:t>
            </a:r>
          </a:p>
        </p:txBody>
      </p:sp>
      <p:sp>
        <p:nvSpPr>
          <p:cNvPr id="3130" name="AutoShape 58">
            <a:hlinkClick r:id="rId14" action="ppaction://hlinksldjump"/>
          </p:cNvPr>
          <p:cNvSpPr>
            <a:spLocks noChangeArrowheads="1"/>
          </p:cNvSpPr>
          <p:nvPr/>
        </p:nvSpPr>
        <p:spPr bwMode="auto">
          <a:xfrm>
            <a:off x="5364088" y="357301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3131" name="AutoShape 59">
            <a:hlinkClick r:id="rId15" action="ppaction://hlinksldjump"/>
          </p:cNvPr>
          <p:cNvSpPr>
            <a:spLocks noChangeArrowheads="1"/>
          </p:cNvSpPr>
          <p:nvPr/>
        </p:nvSpPr>
        <p:spPr bwMode="auto">
          <a:xfrm>
            <a:off x="6084168" y="357301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20</a:t>
            </a:r>
          </a:p>
        </p:txBody>
      </p:sp>
      <p:sp>
        <p:nvSpPr>
          <p:cNvPr id="3132" name="AutoShape 60">
            <a:hlinkClick r:id="rId16" action="ppaction://hlinksldjump"/>
          </p:cNvPr>
          <p:cNvSpPr>
            <a:spLocks noChangeArrowheads="1"/>
          </p:cNvSpPr>
          <p:nvPr/>
        </p:nvSpPr>
        <p:spPr bwMode="auto">
          <a:xfrm>
            <a:off x="6804820" y="357301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30</a:t>
            </a:r>
          </a:p>
        </p:txBody>
      </p:sp>
      <p:sp>
        <p:nvSpPr>
          <p:cNvPr id="3133" name="AutoShape 61">
            <a:hlinkClick r:id="rId17" action="ppaction://hlinksldjump"/>
          </p:cNvPr>
          <p:cNvSpPr>
            <a:spLocks noChangeArrowheads="1"/>
          </p:cNvSpPr>
          <p:nvPr/>
        </p:nvSpPr>
        <p:spPr bwMode="auto">
          <a:xfrm>
            <a:off x="7524900" y="357301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3134" name="AutoShape 62">
            <a:hlinkClick r:id="rId18" action="ppaction://hlinksldjump"/>
          </p:cNvPr>
          <p:cNvSpPr>
            <a:spLocks noChangeArrowheads="1"/>
          </p:cNvSpPr>
          <p:nvPr/>
        </p:nvSpPr>
        <p:spPr bwMode="auto">
          <a:xfrm>
            <a:off x="8244408" y="3573016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3135" name="AutoShape 63">
            <a:hlinkClick r:id="rId19" action="ppaction://hlinksldjump"/>
          </p:cNvPr>
          <p:cNvSpPr>
            <a:spLocks noChangeArrowheads="1"/>
          </p:cNvSpPr>
          <p:nvPr/>
        </p:nvSpPr>
        <p:spPr bwMode="auto">
          <a:xfrm>
            <a:off x="5364088" y="429309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10</a:t>
            </a:r>
          </a:p>
        </p:txBody>
      </p:sp>
      <p:sp>
        <p:nvSpPr>
          <p:cNvPr id="3136" name="AutoShape 64">
            <a:hlinkClick r:id="rId20" action="ppaction://hlinksldjump"/>
          </p:cNvPr>
          <p:cNvSpPr>
            <a:spLocks noChangeArrowheads="1"/>
          </p:cNvSpPr>
          <p:nvPr/>
        </p:nvSpPr>
        <p:spPr bwMode="auto">
          <a:xfrm>
            <a:off x="6084168" y="429309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20</a:t>
            </a:r>
          </a:p>
        </p:txBody>
      </p:sp>
      <p:sp>
        <p:nvSpPr>
          <p:cNvPr id="3137" name="AutoShape 65">
            <a:hlinkClick r:id="rId21" action="ppaction://hlinksldjump"/>
          </p:cNvPr>
          <p:cNvSpPr>
            <a:spLocks noChangeArrowheads="1"/>
          </p:cNvSpPr>
          <p:nvPr/>
        </p:nvSpPr>
        <p:spPr bwMode="auto">
          <a:xfrm>
            <a:off x="6804820" y="429309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30</a:t>
            </a:r>
          </a:p>
        </p:txBody>
      </p:sp>
      <p:sp>
        <p:nvSpPr>
          <p:cNvPr id="3138" name="AutoShape 66">
            <a:hlinkClick r:id="rId22" action="ppaction://hlinksldjump"/>
          </p:cNvPr>
          <p:cNvSpPr>
            <a:spLocks noChangeArrowheads="1"/>
          </p:cNvSpPr>
          <p:nvPr/>
        </p:nvSpPr>
        <p:spPr bwMode="auto">
          <a:xfrm>
            <a:off x="7596336" y="429309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40</a:t>
            </a:r>
          </a:p>
        </p:txBody>
      </p:sp>
      <p:sp>
        <p:nvSpPr>
          <p:cNvPr id="3139" name="AutoShape 67">
            <a:hlinkClick r:id="rId23" action="ppaction://hlinksldjump"/>
          </p:cNvPr>
          <p:cNvSpPr>
            <a:spLocks noChangeArrowheads="1"/>
          </p:cNvSpPr>
          <p:nvPr/>
        </p:nvSpPr>
        <p:spPr bwMode="auto">
          <a:xfrm>
            <a:off x="8244408" y="4293096"/>
            <a:ext cx="503114" cy="503040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3140" name="AutoShape 68">
            <a:hlinkClick r:id="rId24" action="ppaction://hlinksldjump"/>
          </p:cNvPr>
          <p:cNvSpPr>
            <a:spLocks noChangeArrowheads="1"/>
          </p:cNvSpPr>
          <p:nvPr/>
        </p:nvSpPr>
        <p:spPr bwMode="auto">
          <a:xfrm>
            <a:off x="5365030" y="501419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rgbClr val="FDE8D7"/>
              </a:gs>
            </a:gsLst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10</a:t>
            </a:r>
          </a:p>
        </p:txBody>
      </p:sp>
      <p:sp>
        <p:nvSpPr>
          <p:cNvPr id="3142" name="AutoShape 70">
            <a:hlinkClick r:id="rId25" action="ppaction://hlinksldjump"/>
          </p:cNvPr>
          <p:cNvSpPr>
            <a:spLocks noChangeArrowheads="1"/>
          </p:cNvSpPr>
          <p:nvPr/>
        </p:nvSpPr>
        <p:spPr bwMode="auto">
          <a:xfrm>
            <a:off x="6085110" y="501419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rgbClr val="FDE8D7"/>
              </a:gs>
            </a:gsLst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20</a:t>
            </a:r>
          </a:p>
        </p:txBody>
      </p:sp>
      <p:sp>
        <p:nvSpPr>
          <p:cNvPr id="3143" name="AutoShape 71">
            <a:hlinkClick r:id="rId26" action="ppaction://hlinksldjump"/>
          </p:cNvPr>
          <p:cNvSpPr>
            <a:spLocks noChangeArrowheads="1"/>
          </p:cNvSpPr>
          <p:nvPr/>
        </p:nvSpPr>
        <p:spPr bwMode="auto">
          <a:xfrm>
            <a:off x="6877198" y="501419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rgbClr val="FDE8D7"/>
              </a:gs>
            </a:gsLst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/>
              <a:t>30</a:t>
            </a:r>
          </a:p>
        </p:txBody>
      </p:sp>
      <p:sp>
        <p:nvSpPr>
          <p:cNvPr id="3144" name="AutoShape 72">
            <a:hlinkClick r:id="rId27" action="ppaction://hlinksldjump"/>
          </p:cNvPr>
          <p:cNvSpPr>
            <a:spLocks noChangeArrowheads="1"/>
          </p:cNvSpPr>
          <p:nvPr/>
        </p:nvSpPr>
        <p:spPr bwMode="auto">
          <a:xfrm>
            <a:off x="7597278" y="501419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rgbClr val="FDE8D7"/>
              </a:gs>
            </a:gsLst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40</a:t>
            </a:r>
          </a:p>
        </p:txBody>
      </p:sp>
      <p:sp>
        <p:nvSpPr>
          <p:cNvPr id="3145" name="AutoShape 73">
            <a:hlinkClick r:id="rId28" action="ppaction://hlinksldjump"/>
          </p:cNvPr>
          <p:cNvSpPr>
            <a:spLocks noChangeArrowheads="1"/>
          </p:cNvSpPr>
          <p:nvPr/>
        </p:nvSpPr>
        <p:spPr bwMode="auto">
          <a:xfrm>
            <a:off x="8245350" y="5014192"/>
            <a:ext cx="503114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rgbClr val="FDE8D7"/>
              </a:gs>
            </a:gsLst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50</a:t>
            </a:r>
          </a:p>
        </p:txBody>
      </p:sp>
      <p:sp>
        <p:nvSpPr>
          <p:cNvPr id="2" name="AutoShape 47"/>
          <p:cNvSpPr>
            <a:spLocks noChangeArrowheads="1"/>
          </p:cNvSpPr>
          <p:nvPr/>
        </p:nvSpPr>
        <p:spPr bwMode="auto">
          <a:xfrm>
            <a:off x="1928794" y="2143116"/>
            <a:ext cx="2951559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F2EFF5"/>
              </a:gs>
            </a:gsLst>
          </a:gradFill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 smtClean="0">
                <a:latin typeface="Times New Roman" pitchFamily="18" charset="0"/>
                <a:cs typeface="Times New Roman" pitchFamily="18" charset="0"/>
              </a:rPr>
              <a:t>Аллея героев</a:t>
            </a:r>
            <a:endParaRPr lang="ru-RU" sz="2400" b="1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AutoShape 68"/>
          <p:cNvSpPr>
            <a:spLocks noChangeArrowheads="1"/>
          </p:cNvSpPr>
          <p:nvPr/>
        </p:nvSpPr>
        <p:spPr bwMode="auto">
          <a:xfrm>
            <a:off x="1979712" y="5013176"/>
            <a:ext cx="2951559" cy="50400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35000">
                <a:schemeClr val="accent6">
                  <a:lumMod val="20000"/>
                  <a:lumOff val="80000"/>
                </a:schemeClr>
              </a:gs>
              <a:gs pos="100000">
                <a:srgbClr val="FDE8D7"/>
              </a:gs>
            </a:gsLst>
          </a:gradFill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 smtClean="0">
                <a:latin typeface="Times New Roman" pitchFamily="18" charset="0"/>
                <a:cs typeface="Times New Roman" pitchFamily="18" charset="0"/>
              </a:rPr>
              <a:t>Города герои</a:t>
            </a:r>
            <a:endParaRPr lang="ru-RU" sz="2400" b="1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AutoShape 47"/>
          <p:cNvSpPr>
            <a:spLocks noChangeArrowheads="1"/>
          </p:cNvSpPr>
          <p:nvPr/>
        </p:nvSpPr>
        <p:spPr bwMode="auto">
          <a:xfrm>
            <a:off x="1979712" y="4293096"/>
            <a:ext cx="2951559" cy="503039"/>
          </a:xfrm>
          <a:prstGeom prst="bevel">
            <a:avLst>
              <a:gd name="adj" fmla="val 7727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 smtClean="0">
                <a:latin typeface="Times New Roman" pitchFamily="18" charset="0"/>
                <a:cs typeface="Times New Roman" pitchFamily="18" charset="0"/>
              </a:rPr>
              <a:t>песни</a:t>
            </a:r>
            <a:endParaRPr lang="ru-RU" sz="2400" b="1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47"/>
          <p:cNvSpPr>
            <a:spLocks noChangeArrowheads="1"/>
          </p:cNvSpPr>
          <p:nvPr/>
        </p:nvSpPr>
        <p:spPr bwMode="auto">
          <a:xfrm>
            <a:off x="1928794" y="2786058"/>
            <a:ext cx="2951559" cy="503040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 smtClean="0">
                <a:latin typeface="Times New Roman" pitchFamily="18" charset="0"/>
                <a:cs typeface="Times New Roman" pitchFamily="18" charset="0"/>
              </a:rPr>
              <a:t>Пионеры- герои</a:t>
            </a:r>
            <a:endParaRPr lang="ru-RU" sz="2400" b="1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AutoShape 47"/>
          <p:cNvSpPr>
            <a:spLocks noChangeArrowheads="1"/>
          </p:cNvSpPr>
          <p:nvPr/>
        </p:nvSpPr>
        <p:spPr bwMode="auto">
          <a:xfrm>
            <a:off x="1979712" y="3573016"/>
            <a:ext cx="2951559" cy="503039"/>
          </a:xfrm>
          <a:prstGeom prst="bevel">
            <a:avLst>
              <a:gd name="adj" fmla="val 7727"/>
            </a:avLst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35000">
                <a:schemeClr val="accent2">
                  <a:lumMod val="20000"/>
                  <a:lumOff val="80000"/>
                </a:schemeClr>
              </a:gs>
              <a:gs pos="100000">
                <a:srgbClr val="F6E7E6"/>
              </a:gs>
            </a:gsLst>
          </a:gradFill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2400" b="1" cap="all" dirty="0" smtClean="0">
                <a:latin typeface="Times New Roman" pitchFamily="18" charset="0"/>
                <a:cs typeface="Times New Roman" pitchFamily="18" charset="0"/>
              </a:rPr>
              <a:t>Даты и цифры</a:t>
            </a:r>
            <a:endParaRPr lang="ru-RU" sz="2400" b="1" cap="all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" name="Рисунок 37" descr="Рисунок40.png">
            <a:hlinkClick r:id="" action="ppaction://hlinkshowjump?jump=endshow"/>
          </p:cNvPr>
          <p:cNvPicPr>
            <a:picLocks noChangeAspect="1"/>
          </p:cNvPicPr>
          <p:nvPr/>
        </p:nvPicPr>
        <p:blipFill>
          <a:blip r:embed="rId29" cstate="screen"/>
          <a:srcRect/>
          <a:stretch>
            <a:fillRect/>
          </a:stretch>
        </p:blipFill>
        <p:spPr>
          <a:xfrm>
            <a:off x="7740352" y="6381328"/>
            <a:ext cx="1152128" cy="300800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2488411" y="116632"/>
            <a:ext cx="613661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Интерактивная игра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http://img-fotki.yandex.ru/get/6212/160878850.8c/0_76668_4259918f_XL"/>
          <p:cNvPicPr>
            <a:picLocks noChangeAspect="1" noChangeArrowheads="1"/>
          </p:cNvPicPr>
          <p:nvPr/>
        </p:nvPicPr>
        <p:blipFill>
          <a:blip r:embed="rId30" cstate="screen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3779912" y="1268760"/>
            <a:ext cx="2736304" cy="578044"/>
          </a:xfrm>
          <a:prstGeom prst="rect">
            <a:avLst/>
          </a:prstGeom>
          <a:noFill/>
        </p:spPr>
      </p:pic>
      <p:pic>
        <p:nvPicPr>
          <p:cNvPr id="37" name="Picture 2" descr="http://img-fotki.yandex.ru/get/6212/160878850.8c/0_76668_4259918f_XL"/>
          <p:cNvPicPr>
            <a:picLocks noChangeAspect="1" noChangeArrowheads="1"/>
          </p:cNvPicPr>
          <p:nvPr/>
        </p:nvPicPr>
        <p:blipFill>
          <a:blip r:embed="rId31" cstate="screen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3779912" y="5844868"/>
            <a:ext cx="2880320" cy="608468"/>
          </a:xfrm>
          <a:prstGeom prst="rect">
            <a:avLst/>
          </a:prstGeom>
          <a:noFill/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3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215206" y="714356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" dur="indefinite"/>
                                        <p:tgtEl>
                                          <p:spTgt spid="3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1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" dur="indefinite"/>
                                        <p:tgtEl>
                                          <p:spTgt spid="3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31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9" dur="indefinite"/>
                                        <p:tgtEl>
                                          <p:spTgt spid="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25" dur="indefinite"/>
                                        <p:tgtEl>
                                          <p:spTgt spid="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1" dur="indefinite"/>
                                        <p:tgtEl>
                                          <p:spTgt spid="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1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37" dur="indefinite"/>
                                        <p:tgtEl>
                                          <p:spTgt spid="3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1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3" dur="indefinite"/>
                                        <p:tgtEl>
                                          <p:spTgt spid="3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49" dur="indefinite"/>
                                        <p:tgtEl>
                                          <p:spTgt spid="3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7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55" dur="indefinite"/>
                                        <p:tgtEl>
                                          <p:spTgt spid="3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1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1" dur="indefinite"/>
                                        <p:tgtEl>
                                          <p:spTgt spid="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2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31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67" dur="indefinite"/>
                                        <p:tgtEl>
                                          <p:spTgt spid="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313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3" dur="indefinite"/>
                                        <p:tgtEl>
                                          <p:spTgt spid="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313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79" dur="indefinite"/>
                                        <p:tgtEl>
                                          <p:spTgt spid="3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31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85" dur="indefinite"/>
                                        <p:tgtEl>
                                          <p:spTgt spid="3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1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1" dur="indefinite"/>
                                        <p:tgtEl>
                                          <p:spTgt spid="3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31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97" dur="indefinite"/>
                                        <p:tgtEl>
                                          <p:spTgt spid="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31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3" dur="indefinite"/>
                                        <p:tgtEl>
                                          <p:spTgt spid="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31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09" dur="indefinite"/>
                                        <p:tgtEl>
                                          <p:spTgt spid="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3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31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15" dur="indefinite"/>
                                        <p:tgtEl>
                                          <p:spTgt spid="3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3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31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1" dur="indefinite"/>
                                        <p:tgtEl>
                                          <p:spTgt spid="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3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1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27" dur="indefinite"/>
                                        <p:tgtEl>
                                          <p:spTgt spid="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1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3" dur="indefinite"/>
                                        <p:tgtEl>
                                          <p:spTgt spid="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2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31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39" dur="indefinite"/>
                                        <p:tgtEl>
                                          <p:spTgt spid="3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3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31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45" dur="indefinite"/>
                                        <p:tgtEl>
                                          <p:spTgt spid="3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4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3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31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"/>
                                      </p:to>
                                    </p:set>
                                    <p:animEffect filter="image" prLst="opacity: 0">
                                      <p:cBhvr rctx="IE">
                                        <p:cTn id="151" dur="indefinite"/>
                                        <p:tgtEl>
                                          <p:spTgt spid="3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45"/>
                  </p:tgtEl>
                </p:cond>
              </p:nextCondLst>
            </p:seq>
          </p:childTnLst>
        </p:cTn>
      </p:par>
    </p:tnLst>
    <p:bldLst>
      <p:bldP spid="3119" grpId="0" animBg="1"/>
      <p:bldP spid="3121" grpId="0" animBg="1"/>
      <p:bldP spid="3122" grpId="0" animBg="1"/>
      <p:bldP spid="3123" grpId="0" animBg="1"/>
      <p:bldP spid="3124" grpId="0" animBg="1"/>
      <p:bldP spid="3125" grpId="0" animBg="1"/>
      <p:bldP spid="3126" grpId="0" animBg="1"/>
      <p:bldP spid="3127" grpId="0" animBg="1"/>
      <p:bldP spid="3128" grpId="0" animBg="1"/>
      <p:bldP spid="3129" grpId="0" animBg="1"/>
      <p:bldP spid="3130" grpId="0" animBg="1"/>
      <p:bldP spid="3131" grpId="0" animBg="1"/>
      <p:bldP spid="3132" grpId="0" animBg="1"/>
      <p:bldP spid="3133" grpId="0" animBg="1"/>
      <p:bldP spid="3134" grpId="0" animBg="1"/>
      <p:bldP spid="3135" grpId="0" animBg="1"/>
      <p:bldP spid="3136" grpId="0" animBg="1"/>
      <p:bldP spid="3137" grpId="0" animBg="1"/>
      <p:bldP spid="3138" grpId="0" animBg="1"/>
      <p:bldP spid="3139" grpId="0" animBg="1"/>
      <p:bldP spid="3140" grpId="0" animBg="1"/>
      <p:bldP spid="3142" grpId="0" animBg="1"/>
      <p:bldP spid="3143" grpId="0" animBg="1"/>
      <p:bldP spid="3144" grpId="0" animBg="1"/>
      <p:bldP spid="314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786182" y="5643578"/>
            <a:ext cx="314327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Georgia" pitchFamily="18" charset="0"/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«Катюша»</a:t>
            </a:r>
            <a:endParaRPr lang="ru-RU" sz="3600" i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928802"/>
            <a:ext cx="6696744" cy="379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Патриотическая песня военных лет.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Существует версия, что именно из-за этой песни советские солдаты во время второй мировой войны дали прозвище… боевым машинам реактивной артиллерии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Georgia" pitchFamily="18" charset="0"/>
              </a:rPr>
              <a:t>1. «Валенки»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Georgia" pitchFamily="18" charset="0"/>
              </a:rPr>
              <a:t>2. «Катюша»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Georgia" pitchFamily="18" charset="0"/>
              </a:rPr>
              <a:t>3. «Белая береза»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215206" y="3811874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Песня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&amp;Fcy;&amp;ocy;&amp;tcy;&amp;ocy;&amp;gcy;&amp;rcy;&amp;acy;&amp;fcy;&amp;icy;&amp;icy; &amp;Vcy;&amp;Ocy;&amp;Vcy; &amp;vcy; &amp;tscy;&amp;vcy;&amp;iecy;&amp;tcy;&amp;iecy; (88 &amp;fcy;&amp;ocy;&amp;tcy;&amp;ocy;) &quot; &amp;Fcy;&amp;ocy;&amp;tcy;&amp;ocy; &amp;dcy;&amp;iecy;&amp;vcy;&amp;ucy;&amp;shcy;&amp;iecy;&amp;kcy;, &amp;scy;&amp;mcy;&amp;iecy;&amp;shcy;&amp;ncy;&amp;ycy;&amp;iecy; &amp;fcy;&amp;ocy;&amp;tcy;…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4695496"/>
            <a:ext cx="3312368" cy="2162504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8596" y="571480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952" y="1000108"/>
            <a:ext cx="7310048" cy="111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5593888"/>
            <a:ext cx="60984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dirty="0" smtClean="0">
                <a:solidFill>
                  <a:srgbClr val="C00000"/>
                </a:solidFill>
                <a:latin typeface="Georgia" pitchFamily="18" charset="0"/>
              </a:rPr>
              <a:t>«Идет солдат по городу»</a:t>
            </a:r>
            <a:endParaRPr lang="ru-RU" sz="3600" i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2428868"/>
            <a:ext cx="6696744" cy="250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Georgia" pitchFamily="18" charset="0"/>
              </a:rPr>
              <a:t>В какой песни солдат ходит в кино и у него выходной?</a:t>
            </a:r>
          </a:p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1. «Прощание славянки»</a:t>
            </a:r>
          </a:p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2.  «Синенький платочек»</a:t>
            </a:r>
          </a:p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3. «Идет солдат по городу»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000892" y="3811874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Песня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8596" y="642918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952" y="1285860"/>
            <a:ext cx="7310048" cy="111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142976" y="5521880"/>
            <a:ext cx="76328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</a:rPr>
              <a:t>«В землянке»</a:t>
            </a:r>
            <a:endParaRPr lang="ru-RU" sz="3600" i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2214554"/>
            <a:ext cx="6696744" cy="336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Georgia" pitchFamily="18" charset="0"/>
              </a:rPr>
              <a:t>Одна из самых лирических песен военных лет, поэт, журналист Алексей Сурков посвятил эти строки своей жене?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latin typeface="Georgia" pitchFamily="18" charset="0"/>
              </a:rPr>
              <a:t>1. «В землянке»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latin typeface="Georgia" pitchFamily="18" charset="0"/>
              </a:rPr>
              <a:t>2. «Смуглянка»</a:t>
            </a:r>
          </a:p>
          <a:p>
            <a:pPr>
              <a:spcBef>
                <a:spcPct val="20000"/>
              </a:spcBef>
            </a:pPr>
            <a:r>
              <a:rPr lang="ru-RU" sz="2800" b="1" dirty="0" smtClean="0">
                <a:latin typeface="Georgia" pitchFamily="18" charset="0"/>
              </a:rPr>
              <a:t>3. «Ландыши»</a:t>
            </a:r>
            <a:endParaRPr lang="ru-RU" sz="2800" dirty="0" smtClean="0"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72264" y="3643314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1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lumMod val="50000"/>
                      </a:schemeClr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  <a:cs typeface="Times New Roman" pitchFamily="18" charset="0"/>
              </a:rPr>
              <a:t>Песня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lumMod val="50000"/>
                    </a:schemeClr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60648"/>
            <a:ext cx="648072" cy="584775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chemeClr val="tx2">
                      <a:lumMod val="5000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spc="50" dirty="0">
              <a:ln w="11430">
                <a:solidFill>
                  <a:schemeClr val="tx2">
                    <a:lumMod val="5000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57158" y="714356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952" y="1071546"/>
            <a:ext cx="7310048" cy="111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286248" y="5572140"/>
            <a:ext cx="47491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Москва</a:t>
            </a:r>
            <a:endParaRPr lang="ru-RU" sz="3600" i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2000240"/>
            <a:ext cx="6696744" cy="336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Город России, битва за который принесла первую победу в Великой Отечественной войне Советской Армии?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Москва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Тбилиси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Якутск</a:t>
            </a:r>
            <a:endParaRPr lang="ru-RU" sz="2800" dirty="0" smtClean="0"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solidFill>
                  <a:srgbClr val="00B050"/>
                </a:solidFill>
                <a:latin typeface="Georgia" pitchFamily="18" charset="0"/>
              </a:rPr>
              <a:t>Города герои</a:t>
            </a:r>
            <a:endParaRPr lang="ru-RU" sz="3200" b="1" cap="all" dirty="0">
              <a:solidFill>
                <a:srgbClr val="00B050"/>
              </a:solidFill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6929454" y="3571876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CityCommunity - &amp;pcy;&amp;ocy;&amp;rcy;&amp;tcy;&amp;acy;&amp;lcy; &amp;Gcy;&amp;ocy;&amp;rcy;&amp;ocy;&amp;dcy;&amp;scy;&amp;kcy;&amp;ocy;&amp;gcy;&amp;ocy; &amp;Scy;&amp;ocy;&amp;ocy;&amp;bcy;&amp;shchcy;&amp;iecy;&amp;scy;&amp;tcy;&amp;vcy;&amp;acy;. . &amp;Rcy;&amp;acy;&amp;scy;&amp;scy;&amp;kcy;&amp;acy;&amp;zcy;&amp;ycy;, &amp;fcy;&amp;ocy;…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4572008"/>
            <a:ext cx="3528392" cy="2285992"/>
          </a:xfrm>
          <a:prstGeom prst="rect">
            <a:avLst/>
          </a:prstGeom>
          <a:noFill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5720" y="714356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952" y="1142984"/>
            <a:ext cx="7310048" cy="111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286248" y="5593888"/>
            <a:ext cx="235745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i="1" dirty="0" smtClean="0">
                <a:solidFill>
                  <a:srgbClr val="C00000"/>
                </a:solidFill>
                <a:latin typeface="Georgia" pitchFamily="18" charset="0"/>
              </a:rPr>
              <a:t>Киев</a:t>
            </a:r>
            <a:r>
              <a:rPr lang="ru-RU" sz="2800" i="1" dirty="0" smtClean="0">
                <a:latin typeface="Georgia" pitchFamily="18" charset="0"/>
              </a:rPr>
              <a:t> 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214546" y="2143116"/>
            <a:ext cx="6696744" cy="250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каком городе проходил знаменитый футбольный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матч-смерти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indent="-514350" algn="ctr">
              <a:spcBef>
                <a:spcPct val="20000"/>
              </a:spcBef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Киев</a:t>
            </a:r>
          </a:p>
          <a:p>
            <a:pPr marL="514350" indent="-514350" algn="ctr">
              <a:spcBef>
                <a:spcPct val="20000"/>
              </a:spcBef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Якутск </a:t>
            </a:r>
          </a:p>
          <a:p>
            <a:pPr marL="514350" indent="-514350" algn="ctr">
              <a:spcBef>
                <a:spcPct val="20000"/>
              </a:spcBef>
              <a:buAutoNum type="arabicPeriod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Ленинград </a:t>
            </a:r>
            <a:endParaRPr lang="ru-RU" sz="2800" dirty="0" smtClean="0"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7000892" y="4214818"/>
            <a:ext cx="1656184" cy="2474622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00232" y="285728"/>
            <a:ext cx="5832648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solidFill>
                  <a:srgbClr val="00B050"/>
                </a:solidFill>
                <a:latin typeface="Georgia" pitchFamily="18" charset="0"/>
              </a:rPr>
              <a:t>Города герои</a:t>
            </a:r>
            <a:endParaRPr lang="ru-RU" sz="3200" b="1" cap="all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&amp;Vcy;&amp;iecy;&amp;lcy;&amp;icy;&amp;kcy;&amp;acy;&amp;yacy; &amp;ocy;&amp;tcy;&amp;iecy;&amp;chcy;&amp;iecy;&amp;scy;&amp;tcy;&amp;vcy;&amp;iecy;&amp;ncy;&amp;ncy;&amp;acy;&amp;yacy; &amp;vcy;&amp;ocy;&amp;jcy;&amp;ncy;&amp;acy; - &amp;Scy;&amp;Scy;&amp;Scy;&amp;Rcy; - &amp;Vcy;&amp;ocy;&amp;iecy;&amp;ncy;&amp;ncy;&amp;ocy;&amp;iecy; &amp;vcy;&amp;icy;&amp;dcy;&amp;iecy;&amp;ocy; - &amp;Fcy;&amp;ocy;&amp;rcy;&amp;ucy;&amp;mcy; &amp;Mcy;…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662" y="4286256"/>
            <a:ext cx="3096344" cy="2224945"/>
          </a:xfrm>
          <a:prstGeom prst="rect">
            <a:avLst/>
          </a:prstGeom>
          <a:noFill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14282" y="642918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952" y="1214422"/>
            <a:ext cx="7310048" cy="111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071934" y="5593888"/>
            <a:ext cx="48205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Ленинград</a:t>
            </a:r>
            <a:endParaRPr lang="ru-RU" sz="3600" i="1" dirty="0" smtClean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2214554"/>
            <a:ext cx="6696744" cy="250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Город герой продержавшийся в блокаде 900 дней?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Томмот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Ленинград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Новороссийск</a:t>
            </a:r>
            <a:endParaRPr lang="ru-RU" sz="2800" dirty="0" smtClean="0"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6715140" y="3643314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000232" y="285728"/>
            <a:ext cx="5832648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solidFill>
                  <a:srgbClr val="00B050"/>
                </a:solidFill>
                <a:latin typeface="Georgia" pitchFamily="18" charset="0"/>
              </a:rPr>
              <a:t>Города герои</a:t>
            </a:r>
            <a:endParaRPr lang="ru-RU" sz="3200" b="1" cap="all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&amp;Gcy;&amp;ocy;&amp;dcy;&amp;ocy;&amp;vcy;&amp;shchcy;&amp;icy;&amp;ncy;&amp;acy; &amp;bcy;&amp;lcy;&amp;ocy;&amp;kcy;&amp;acy;&amp;dcy;&amp;ycy; &amp;Lcy;&amp;iecy;&amp;ncy;&amp;icy;&amp;ncy;&amp;gcy;&amp;rcy;&amp;acy;&amp;dcy;&amp;acy; (58 &amp;fcy;&amp;ocy;&amp;tcy;&amp;ocy;) &quot; &amp;Ncy;&amp;ocy;&amp;vcy;&amp;ocy;&amp;scy;&amp;tcy;&amp;icy; &amp;Dcy;&amp;ncy;&amp;ya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4286256"/>
            <a:ext cx="3746158" cy="2571744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5720" y="642918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952" y="1071546"/>
            <a:ext cx="7310048" cy="111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357686" y="5929330"/>
            <a:ext cx="43467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i="1" dirty="0" smtClean="0">
                <a:solidFill>
                  <a:srgbClr val="C00000"/>
                </a:solidFill>
                <a:latin typeface="Georgia" pitchFamily="18" charset="0"/>
              </a:rPr>
              <a:t>Мурманск</a:t>
            </a:r>
            <a:r>
              <a:rPr lang="ru-RU" sz="2800" i="1" dirty="0" smtClean="0">
                <a:latin typeface="Georgia" pitchFamily="18" charset="0"/>
              </a:rPr>
              <a:t> 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2000240"/>
            <a:ext cx="6696744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73025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Назовите самый северный город-герой. </a:t>
            </a:r>
          </a:p>
          <a:p>
            <a:pPr marL="73025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Мурманск</a:t>
            </a:r>
          </a:p>
          <a:p>
            <a:pPr marL="73025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Алдан</a:t>
            </a:r>
          </a:p>
          <a:p>
            <a:pPr marL="73025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Ленинград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7215206" y="2643182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solidFill>
                  <a:srgbClr val="00B050"/>
                </a:solidFill>
                <a:latin typeface="Georgia" pitchFamily="18" charset="0"/>
              </a:rPr>
              <a:t>Города герои</a:t>
            </a:r>
            <a:endParaRPr lang="ru-RU" sz="3200" b="1" cap="all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&amp;Pcy;&amp;ocy;&amp;bcy;&amp;iecy;&amp;dcy;&amp;icy;&amp;tcy;&amp;iecy;&amp;lcy;&amp;softcy; NHL &amp;Pcy;&amp;iecy;&amp;rcy;&amp;vcy;&amp;acy;&amp;yacy; &amp;lcy;&amp;icy;&amp;gcy;&amp;acy; &amp;Scy;&amp;iecy;&amp;rcy;&amp;iecy;&amp;gcy;&amp;acy;. . - &amp;Lcy;&amp;iecy;&amp;ncy;&amp;tcy;&amp;acy; &amp;ncy;&amp;ocy;&amp;vcy;&amp;ocy;&amp;scy;&amp;tcy;&amp;iecy;&amp;j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3933056"/>
            <a:ext cx="3456384" cy="2592288"/>
          </a:xfrm>
          <a:prstGeom prst="rect">
            <a:avLst/>
          </a:prstGeom>
          <a:noFill/>
        </p:spPr>
      </p:pic>
      <p:pic>
        <p:nvPicPr>
          <p:cNvPr id="14" name="Picture 4" descr="&amp;Scy;&amp;tcy;&amp;iecy;&amp;ncy;&amp;acy; &amp;Vcy;&amp;Kcy;&amp;ocy;&amp;ncy;&amp;tcy;&amp;acy;&amp;kcy;&amp;tcy;&amp;iecy;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929058" y="3929066"/>
            <a:ext cx="2987824" cy="1989262"/>
          </a:xfrm>
          <a:prstGeom prst="rect">
            <a:avLst/>
          </a:prstGeom>
          <a:noFill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8596" y="714356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952" y="928670"/>
            <a:ext cx="7310048" cy="111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714876" y="5643578"/>
            <a:ext cx="40609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i="1" dirty="0" smtClean="0">
                <a:solidFill>
                  <a:srgbClr val="C00000"/>
                </a:solidFill>
                <a:latin typeface="Georgia" pitchFamily="18" charset="0"/>
              </a:rPr>
              <a:t>Ленинград</a:t>
            </a:r>
            <a:r>
              <a:rPr lang="ru-RU" sz="2800" i="1" dirty="0" smtClean="0">
                <a:latin typeface="Georgia" pitchFamily="18" charset="0"/>
              </a:rPr>
              <a:t> 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928794" y="2214554"/>
            <a:ext cx="6786610" cy="293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Помните знаменитый «Дневник Тани Савичевой». В каком городе жила эта девочка? </a:t>
            </a:r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Ленинград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Якутск</a:t>
            </a:r>
          </a:p>
          <a:p>
            <a:pPr algn="ctr">
              <a:spcBef>
                <a:spcPct val="20000"/>
              </a:spcBef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3. Новосибирск</a:t>
            </a: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6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7215206" y="4286256"/>
            <a:ext cx="1656184" cy="2403184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cap="all" dirty="0" smtClean="0">
                <a:solidFill>
                  <a:srgbClr val="00B050"/>
                </a:solidFill>
                <a:latin typeface="Georgia" pitchFamily="18" charset="0"/>
              </a:rPr>
              <a:t>Города герои</a:t>
            </a:r>
            <a:endParaRPr lang="ru-RU" sz="3200" b="1" cap="all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6">
                  <a:lumMod val="60000"/>
                  <a:lumOff val="40000"/>
                </a:schemeClr>
              </a:gs>
              <a:gs pos="3500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20000"/>
                  <a:lumOff val="80000"/>
                </a:schemeClr>
              </a:gs>
            </a:gsLst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642F04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spc="50" dirty="0">
              <a:ln w="11430">
                <a:solidFill>
                  <a:srgbClr val="642F04"/>
                </a:solidFill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&amp;Pcy;&amp;rcy;&amp;iecy;&amp;zcy;&amp;iecy;&amp;ncy;&amp;tcy;&amp;acy;&amp;tscy;&amp;icy;&amp;yacy; &amp;ncy;&amp;acy; &amp;tcy;&amp;iecy;&amp;mcy;&amp;ucy; &amp;gcy;&amp;ocy;&amp;rcy;&amp;ocy;&amp;dcy; &amp;gcy;&amp;iecy;&amp;rcy;&amp;ocy;&amp;jcy; &amp;lcy;&amp;iecy;&amp;ncy;&amp;icy;&amp;ncy;&amp;gcy;&amp;rcy;&amp;acy;&amp;dcy;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662" y="4643446"/>
            <a:ext cx="2592288" cy="1943233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8596" y="500042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4546" y="1071546"/>
            <a:ext cx="6786610" cy="92869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72264" y="4786322"/>
            <a:ext cx="1656184" cy="207167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5643578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Ответ: Александр Матросов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Введите вопрос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14546" y="28572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Аллея героев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43900" y="6000768"/>
            <a:ext cx="770731" cy="6711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Группа 25"/>
          <p:cNvGrpSpPr/>
          <p:nvPr/>
        </p:nvGrpSpPr>
        <p:grpSpPr>
          <a:xfrm>
            <a:off x="0" y="142852"/>
            <a:ext cx="8858280" cy="5000660"/>
            <a:chOff x="-697195" y="-3379371"/>
            <a:chExt cx="8630830" cy="9034455"/>
          </a:xfrm>
        </p:grpSpPr>
        <p:grpSp>
          <p:nvGrpSpPr>
            <p:cNvPr id="14" name="Группа 1"/>
            <p:cNvGrpSpPr/>
            <p:nvPr/>
          </p:nvGrpSpPr>
          <p:grpSpPr>
            <a:xfrm>
              <a:off x="625245" y="-1572480"/>
              <a:ext cx="7308390" cy="7227564"/>
              <a:chOff x="-3329312" y="-2604514"/>
              <a:chExt cx="7308390" cy="7227564"/>
            </a:xfrm>
          </p:grpSpPr>
          <p:sp>
            <p:nvSpPr>
              <p:cNvPr id="19" name="текст1"/>
              <p:cNvSpPr/>
              <p:nvPr/>
            </p:nvSpPr>
            <p:spPr>
              <a:xfrm>
                <a:off x="-3329312" y="-2604514"/>
                <a:ext cx="7308390" cy="6537381"/>
              </a:xfrm>
              <a:prstGeom prst="roundRect">
                <a:avLst>
                  <a:gd name="adj" fmla="val 2708"/>
                </a:avLst>
              </a:prstGeom>
              <a:gradFill>
                <a:gsLst>
                  <a:gs pos="0">
                    <a:srgbClr val="399AB5"/>
                  </a:gs>
                  <a:gs pos="74000">
                    <a:schemeClr val="accent5">
                      <a:lumMod val="60000"/>
                      <a:lumOff val="40000"/>
                    </a:schemeClr>
                  </a:gs>
                  <a:gs pos="8300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5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tlCol="0" anchor="t" anchorCtr="0"/>
              <a:lstStyle/>
              <a:p>
                <a:pPr algn="r"/>
                <a:endParaRPr lang="ru-RU" sz="2400" dirty="0" smtClean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 smtClean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 smtClean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>
                  <a:solidFill>
                    <a:srgbClr val="36757E"/>
                  </a:solidFill>
                </a:endParaRPr>
              </a:p>
              <a:p>
                <a:pPr algn="ctr">
                  <a:lnSpc>
                    <a:spcPct val="90000"/>
                  </a:lnSpc>
                </a:pPr>
                <a:endParaRPr lang="ru-RU" sz="800" dirty="0" smtClean="0">
                  <a:solidFill>
                    <a:srgbClr val="36757E"/>
                  </a:solidFill>
                </a:endParaRPr>
              </a:p>
            </p:txBody>
          </p:sp>
          <p:pic>
            <p:nvPicPr>
              <p:cNvPr id="20" name="Рисунок 19"/>
              <p:cNvPicPr>
                <a:picLocks noChangeAspect="1"/>
              </p:cNvPicPr>
              <p:nvPr/>
            </p:nvPicPr>
            <p:blipFill rotWithShape="1">
              <a:blip r:embed="rId6" cstate="email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2874856" y="3658036"/>
                <a:ext cx="1041979" cy="888050"/>
              </a:xfrm>
              <a:prstGeom prst="roundRect">
                <a:avLst>
                  <a:gd name="adj" fmla="val 21752"/>
                </a:avLst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-697195" y="-3379371"/>
              <a:ext cx="1555201" cy="3871909"/>
            </a:xfrm>
            <a:prstGeom prst="rect">
              <a:avLst/>
            </a:prstGeom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3659" y="-834516"/>
              <a:ext cx="6264336" cy="1867823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1" name="Прямоугольник 20"/>
          <p:cNvSpPr/>
          <p:nvPr/>
        </p:nvSpPr>
        <p:spPr>
          <a:xfrm>
            <a:off x="1285852" y="2428868"/>
            <a:ext cx="7643866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2400" b="1" dirty="0" smtClean="0">
                <a:solidFill>
                  <a:srgbClr val="36757E"/>
                </a:solidFill>
                <a:latin typeface="Calibri" panose="020F0502020204030204" pitchFamily="34" charset="0"/>
              </a:rPr>
              <a:t>Г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еро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й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 Советского Союза, стрелок-автоматчик погиб в 19 лет, закрыв своей грудью амбразуру немецкого дзота, дав возможность бойцам своего взвода атаковать врагов?</a:t>
            </a:r>
          </a:p>
          <a:p>
            <a:pPr marL="457200" indent="-457200">
              <a:lnSpc>
                <a:spcPct val="90000"/>
              </a:lnSpc>
              <a:buAutoNum type="arabicPeriod"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Александр Суворов</a:t>
            </a:r>
          </a:p>
          <a:p>
            <a:pPr marL="457200" indent="-457200">
              <a:lnSpc>
                <a:spcPct val="90000"/>
              </a:lnSpc>
              <a:buAutoNum type="arabicPeriod"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Алексей Толстой</a:t>
            </a:r>
          </a:p>
          <a:p>
            <a:pPr marL="457200" indent="-457200">
              <a:lnSpc>
                <a:spcPct val="90000"/>
              </a:lnSpc>
              <a:buAutoNum type="arabicPeriod"/>
            </a:pP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alibri" panose="020F0502020204030204" pitchFamily="34" charset="0"/>
              </a:rPr>
              <a:t>Александр Матросов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259632" y="5786454"/>
            <a:ext cx="6027012" cy="2074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Ответ: Алексей </a:t>
            </a:r>
            <a:r>
              <a:rPr lang="ru-RU" sz="2800" i="1" dirty="0" err="1" smtClean="0">
                <a:latin typeface="Georgia" pitchFamily="18" charset="0"/>
              </a:rPr>
              <a:t>Маресьев</a:t>
            </a:r>
            <a:endParaRPr lang="ru-RU" sz="2800" i="1" dirty="0" smtClean="0"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800" i="1" dirty="0" smtClean="0"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800" i="1" dirty="0" smtClean="0"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800" i="1" dirty="0" smtClean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Введите вопрос</a:t>
            </a:r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Аллея героев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Группа 25"/>
          <p:cNvGrpSpPr/>
          <p:nvPr/>
        </p:nvGrpSpPr>
        <p:grpSpPr>
          <a:xfrm>
            <a:off x="0" y="0"/>
            <a:ext cx="8863097" cy="6093216"/>
            <a:chOff x="-186283" y="-438132"/>
            <a:chExt cx="8116122" cy="6093216"/>
          </a:xfrm>
        </p:grpSpPr>
        <p:grpSp>
          <p:nvGrpSpPr>
            <p:cNvPr id="16" name="Группа 1"/>
            <p:cNvGrpSpPr/>
            <p:nvPr/>
          </p:nvGrpSpPr>
          <p:grpSpPr>
            <a:xfrm>
              <a:off x="598695" y="776290"/>
              <a:ext cx="7232504" cy="4878794"/>
              <a:chOff x="-3355862" y="-255744"/>
              <a:chExt cx="7232504" cy="4878794"/>
            </a:xfrm>
          </p:grpSpPr>
          <p:sp>
            <p:nvSpPr>
              <p:cNvPr id="19" name="текст1"/>
              <p:cNvSpPr/>
              <p:nvPr/>
            </p:nvSpPr>
            <p:spPr>
              <a:xfrm>
                <a:off x="-3355862" y="-255744"/>
                <a:ext cx="7232504" cy="4214842"/>
              </a:xfrm>
              <a:prstGeom prst="roundRect">
                <a:avLst>
                  <a:gd name="adj" fmla="val 2708"/>
                </a:avLst>
              </a:prstGeom>
              <a:gradFill>
                <a:gsLst>
                  <a:gs pos="0">
                    <a:srgbClr val="399AB5"/>
                  </a:gs>
                  <a:gs pos="74000">
                    <a:schemeClr val="accent5">
                      <a:lumMod val="60000"/>
                      <a:lumOff val="40000"/>
                    </a:schemeClr>
                  </a:gs>
                  <a:gs pos="8300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5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tlCol="0" anchor="t" anchorCtr="0"/>
              <a:lstStyle/>
              <a:p>
                <a:pPr algn="r"/>
                <a:endParaRPr lang="ru-RU" sz="2400" dirty="0" smtClean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 smtClean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 smtClean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algn="ctr">
                  <a:lnSpc>
                    <a:spcPct val="90000"/>
                  </a:lnSpc>
                </a:pPr>
                <a:endParaRPr lang="ru-RU" sz="800" dirty="0" smtClean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algn="ctr">
                  <a:lnSpc>
                    <a:spcPct val="90000"/>
                  </a:lnSpc>
                </a:pPr>
                <a:r>
                  <a:rPr lang="ru-RU" sz="2400" dirty="0" smtClean="0">
                    <a:solidFill>
                      <a:schemeClr val="accent5">
                        <a:lumMod val="50000"/>
                      </a:schemeClr>
                    </a:solidFill>
                    <a:latin typeface="Calibri" panose="020F0502020204030204" pitchFamily="34" charset="0"/>
                  </a:rPr>
                  <a:t>Лётчик, который после тяжёлого ранения  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sz="2400" dirty="0" smtClean="0">
                    <a:solidFill>
                      <a:schemeClr val="accent5">
                        <a:lumMod val="50000"/>
                      </a:schemeClr>
                    </a:solidFill>
                    <a:latin typeface="Calibri" panose="020F0502020204030204" pitchFamily="34" charset="0"/>
                  </a:rPr>
                  <a:t>и ампутации ног продолжал летать?</a:t>
                </a:r>
              </a:p>
              <a:p>
                <a:pPr marL="457200" indent="-457200">
                  <a:lnSpc>
                    <a:spcPct val="90000"/>
                  </a:lnSpc>
                  <a:buAutoNum type="arabicPeriod"/>
                </a:pPr>
                <a:r>
                  <a:rPr lang="ru-RU" sz="2400" dirty="0" smtClean="0">
                    <a:solidFill>
                      <a:schemeClr val="accent5">
                        <a:lumMod val="50000"/>
                      </a:schemeClr>
                    </a:solidFill>
                    <a:latin typeface="Calibri" panose="020F0502020204030204" pitchFamily="34" charset="0"/>
                  </a:rPr>
                  <a:t>Юрий Гагарин</a:t>
                </a:r>
              </a:p>
              <a:p>
                <a:pPr marL="457200" indent="-457200">
                  <a:lnSpc>
                    <a:spcPct val="90000"/>
                  </a:lnSpc>
                  <a:buAutoNum type="arabicPeriod"/>
                </a:pPr>
                <a:r>
                  <a:rPr lang="ru-RU" sz="2400" dirty="0" smtClean="0">
                    <a:solidFill>
                      <a:schemeClr val="accent5">
                        <a:lumMod val="50000"/>
                      </a:schemeClr>
                    </a:solidFill>
                    <a:latin typeface="Calibri" panose="020F0502020204030204" pitchFamily="34" charset="0"/>
                  </a:rPr>
                  <a:t>Алексей </a:t>
                </a:r>
                <a:r>
                  <a:rPr lang="ru-RU" sz="2400" dirty="0" err="1" smtClean="0">
                    <a:solidFill>
                      <a:schemeClr val="accent5">
                        <a:lumMod val="50000"/>
                      </a:schemeClr>
                    </a:solidFill>
                    <a:latin typeface="Calibri" panose="020F0502020204030204" pitchFamily="34" charset="0"/>
                  </a:rPr>
                  <a:t>Маресьев</a:t>
                </a:r>
                <a:endParaRPr lang="ru-RU" sz="2400" dirty="0" smtClean="0">
                  <a:solidFill>
                    <a:schemeClr val="accent5">
                      <a:lumMod val="50000"/>
                    </a:schemeClr>
                  </a:solidFill>
                  <a:latin typeface="Calibri" panose="020F0502020204030204" pitchFamily="34" charset="0"/>
                </a:endParaRPr>
              </a:p>
              <a:p>
                <a:pPr marL="457200" indent="-457200">
                  <a:lnSpc>
                    <a:spcPct val="90000"/>
                  </a:lnSpc>
                  <a:buAutoNum type="arabicPeriod"/>
                </a:pPr>
                <a:r>
                  <a:rPr lang="ru-RU" sz="2400" dirty="0" smtClean="0">
                    <a:solidFill>
                      <a:schemeClr val="accent5">
                        <a:lumMod val="50000"/>
                      </a:schemeClr>
                    </a:solidFill>
                    <a:latin typeface="Calibri" panose="020F0502020204030204" pitchFamily="34" charset="0"/>
                  </a:rPr>
                  <a:t>Герман Титов</a:t>
                </a:r>
              </a:p>
              <a:p>
                <a:pPr marL="457200" indent="-457200">
                  <a:lnSpc>
                    <a:spcPct val="90000"/>
                  </a:lnSpc>
                  <a:buAutoNum type="arabicPeriod"/>
                </a:pPr>
                <a:endParaRPr lang="ru-RU" sz="2400" dirty="0">
                  <a:solidFill>
                    <a:schemeClr val="accent5">
                      <a:lumMod val="50000"/>
                    </a:schemeClr>
                  </a:solidFill>
                  <a:latin typeface="Calibri" panose="020F0502020204030204" pitchFamily="34" charset="0"/>
                </a:endParaRPr>
              </a:p>
            </p:txBody>
          </p:sp>
          <p:pic>
            <p:nvPicPr>
              <p:cNvPr id="20" name="Рисунок 19"/>
              <p:cNvPicPr>
                <a:picLocks noChangeAspect="1"/>
              </p:cNvPicPr>
              <p:nvPr/>
            </p:nvPicPr>
            <p:blipFill rotWithShape="1">
              <a:blip r:embed="rId5" cstate="email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2874856" y="3658036"/>
                <a:ext cx="1041979" cy="888050"/>
              </a:xfrm>
              <a:prstGeom prst="roundRect">
                <a:avLst>
                  <a:gd name="adj" fmla="val 21752"/>
                </a:avLst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-186283" y="-438132"/>
              <a:ext cx="1928794" cy="2071678"/>
            </a:xfrm>
            <a:prstGeom prst="rect">
              <a:avLst/>
            </a:prstGeom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49119" y="1919298"/>
              <a:ext cx="6480720" cy="1234464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428992" y="1214422"/>
            <a:ext cx="1928794" cy="142876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8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500826" y="4857760"/>
            <a:ext cx="1656184" cy="200024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357290" y="5572140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Ответ: Матвей Путилов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Введите вопрос</a:t>
            </a:r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67744" y="26064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Аллея героев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30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Группа 25"/>
          <p:cNvGrpSpPr/>
          <p:nvPr/>
        </p:nvGrpSpPr>
        <p:grpSpPr>
          <a:xfrm>
            <a:off x="714348" y="1000108"/>
            <a:ext cx="7786742" cy="4572032"/>
            <a:chOff x="965717" y="836712"/>
            <a:chExt cx="6840000" cy="4818372"/>
          </a:xfrm>
        </p:grpSpPr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5357" y="2439713"/>
              <a:ext cx="6480720" cy="1234464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grpSp>
          <p:nvGrpSpPr>
            <p:cNvPr id="16" name="Группа 1"/>
            <p:cNvGrpSpPr/>
            <p:nvPr/>
          </p:nvGrpSpPr>
          <p:grpSpPr>
            <a:xfrm>
              <a:off x="965717" y="836712"/>
              <a:ext cx="6840000" cy="4818372"/>
              <a:chOff x="-2988840" y="-195322"/>
              <a:chExt cx="6840000" cy="4818372"/>
            </a:xfrm>
          </p:grpSpPr>
          <p:sp>
            <p:nvSpPr>
              <p:cNvPr id="19" name="текст1"/>
              <p:cNvSpPr/>
              <p:nvPr/>
            </p:nvSpPr>
            <p:spPr>
              <a:xfrm>
                <a:off x="-2988840" y="-195322"/>
                <a:ext cx="6840000" cy="4743085"/>
              </a:xfrm>
              <a:prstGeom prst="roundRect">
                <a:avLst>
                  <a:gd name="adj" fmla="val 2708"/>
                </a:avLst>
              </a:prstGeom>
              <a:gradFill>
                <a:gsLst>
                  <a:gs pos="0">
                    <a:srgbClr val="399AB5"/>
                  </a:gs>
                  <a:gs pos="74000">
                    <a:schemeClr val="accent5">
                      <a:lumMod val="60000"/>
                      <a:lumOff val="40000"/>
                    </a:schemeClr>
                  </a:gs>
                  <a:gs pos="8300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5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tlCol="0" anchor="t" anchorCtr="0"/>
              <a:lstStyle/>
              <a:p>
                <a:pPr algn="r"/>
                <a:endParaRPr lang="ru-RU" sz="2400" dirty="0" smtClean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 smtClean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>
                  <a:solidFill>
                    <a:srgbClr val="36757E"/>
                  </a:solidFill>
                </a:endParaRPr>
              </a:p>
              <a:p>
                <a:pPr algn="ctr">
                  <a:lnSpc>
                    <a:spcPct val="90000"/>
                  </a:lnSpc>
                </a:pPr>
                <a:endParaRPr lang="ru-RU" sz="800" dirty="0" smtClean="0">
                  <a:solidFill>
                    <a:srgbClr val="4BACC6">
                      <a:lumMod val="50000"/>
                    </a:srgbClr>
                  </a:solidFill>
                </a:endParaRPr>
              </a:p>
              <a:p>
                <a:pPr algn="ctr">
                  <a:lnSpc>
                    <a:spcPct val="90000"/>
                  </a:lnSpc>
                </a:pPr>
                <a:r>
                  <a:rPr lang="ru-RU" sz="2400" dirty="0" smtClean="0">
                    <a:solidFill>
                      <a:srgbClr val="4BACC6">
                        <a:lumMod val="50000"/>
                      </a:srgbClr>
                    </a:solidFill>
                  </a:rPr>
                  <a:t>Связист, в битве под Сталинградом раненый 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ru-RU" sz="2400" dirty="0" smtClean="0">
                    <a:solidFill>
                      <a:srgbClr val="4BACC6">
                        <a:lumMod val="50000"/>
                      </a:srgbClr>
                    </a:solidFill>
                  </a:rPr>
                  <a:t>в плечо, не </a:t>
                </a:r>
                <a:r>
                  <a:rPr lang="ru-RU" sz="2400" dirty="0">
                    <a:solidFill>
                      <a:srgbClr val="4BACC6">
                        <a:lumMod val="50000"/>
                      </a:srgbClr>
                    </a:solidFill>
                  </a:rPr>
                  <a:t>имея возможности действовать рукой, </a:t>
                </a:r>
                <a:endParaRPr lang="ru-RU" sz="2400" dirty="0" smtClean="0">
                  <a:solidFill>
                    <a:srgbClr val="4BACC6">
                      <a:lumMod val="50000"/>
                    </a:srgbClr>
                  </a:solidFill>
                </a:endParaRPr>
              </a:p>
              <a:p>
                <a:pPr algn="ctr">
                  <a:lnSpc>
                    <a:spcPct val="90000"/>
                  </a:lnSpc>
                </a:pPr>
                <a:r>
                  <a:rPr lang="ru-RU" sz="2400" dirty="0" smtClean="0">
                    <a:solidFill>
                      <a:srgbClr val="4BACC6">
                        <a:lumMod val="50000"/>
                      </a:srgbClr>
                    </a:solidFill>
                  </a:rPr>
                  <a:t>сжал </a:t>
                </a:r>
                <a:r>
                  <a:rPr lang="ru-RU" sz="2400" dirty="0">
                    <a:solidFill>
                      <a:srgbClr val="4BACC6">
                        <a:lumMod val="50000"/>
                      </a:srgbClr>
                    </a:solidFill>
                  </a:rPr>
                  <a:t>концы проводов зубами, </a:t>
                </a:r>
                <a:endParaRPr lang="ru-RU" sz="2400" dirty="0" smtClean="0">
                  <a:solidFill>
                    <a:srgbClr val="4BACC6">
                      <a:lumMod val="50000"/>
                    </a:srgbClr>
                  </a:solidFill>
                </a:endParaRPr>
              </a:p>
              <a:p>
                <a:pPr algn="ctr">
                  <a:lnSpc>
                    <a:spcPct val="90000"/>
                  </a:lnSpc>
                </a:pPr>
                <a:r>
                  <a:rPr lang="ru-RU" sz="2400" dirty="0" smtClean="0">
                    <a:solidFill>
                      <a:srgbClr val="4BACC6">
                        <a:lumMod val="50000"/>
                      </a:srgbClr>
                    </a:solidFill>
                  </a:rPr>
                  <a:t>и </a:t>
                </a:r>
                <a:r>
                  <a:rPr lang="ru-RU" sz="2400" dirty="0">
                    <a:solidFill>
                      <a:srgbClr val="4BACC6">
                        <a:lumMod val="50000"/>
                      </a:srgbClr>
                    </a:solidFill>
                  </a:rPr>
                  <a:t>по его телу прошёл ток. </a:t>
                </a:r>
                <a:r>
                  <a:rPr lang="ru-RU" sz="2400" dirty="0" smtClean="0">
                    <a:solidFill>
                      <a:srgbClr val="4BACC6">
                        <a:lumMod val="50000"/>
                      </a:srgbClr>
                    </a:solidFill>
                  </a:rPr>
                  <a:t>Заработала связь!</a:t>
                </a:r>
              </a:p>
              <a:p>
                <a:pPr marL="457200" indent="-457200">
                  <a:lnSpc>
                    <a:spcPct val="90000"/>
                  </a:lnSpc>
                  <a:buAutoNum type="arabicPeriod"/>
                </a:pPr>
                <a:r>
                  <a:rPr lang="ru-RU" sz="2400" dirty="0" smtClean="0">
                    <a:solidFill>
                      <a:srgbClr val="4BACC6">
                        <a:lumMod val="50000"/>
                      </a:srgbClr>
                    </a:solidFill>
                  </a:rPr>
                  <a:t>Матвей Путилов</a:t>
                </a:r>
              </a:p>
              <a:p>
                <a:pPr marL="457200" indent="-457200">
                  <a:lnSpc>
                    <a:spcPct val="90000"/>
                  </a:lnSpc>
                  <a:buAutoNum type="arabicPeriod"/>
                </a:pPr>
                <a:r>
                  <a:rPr lang="ru-RU" sz="2400" dirty="0" smtClean="0">
                    <a:solidFill>
                      <a:srgbClr val="4BACC6">
                        <a:lumMod val="50000"/>
                      </a:srgbClr>
                    </a:solidFill>
                  </a:rPr>
                  <a:t>Дмитрий Медведев</a:t>
                </a:r>
              </a:p>
              <a:p>
                <a:pPr marL="457200" indent="-457200">
                  <a:lnSpc>
                    <a:spcPct val="90000"/>
                  </a:lnSpc>
                  <a:buAutoNum type="arabicPeriod"/>
                </a:pPr>
                <a:r>
                  <a:rPr lang="ru-RU" sz="2400" dirty="0" smtClean="0">
                    <a:solidFill>
                      <a:srgbClr val="4BACC6">
                        <a:lumMod val="50000"/>
                      </a:srgbClr>
                    </a:solidFill>
                  </a:rPr>
                  <a:t>Валерий </a:t>
                </a:r>
                <a:r>
                  <a:rPr lang="ru-RU" sz="2400" dirty="0" err="1" smtClean="0">
                    <a:solidFill>
                      <a:srgbClr val="4BACC6">
                        <a:lumMod val="50000"/>
                      </a:srgbClr>
                    </a:solidFill>
                  </a:rPr>
                  <a:t>Меладзе</a:t>
                </a:r>
                <a:endParaRPr lang="ru-RU" sz="2400" dirty="0" smtClean="0">
                  <a:solidFill>
                    <a:srgbClr val="4BACC6">
                      <a:lumMod val="50000"/>
                    </a:srgbClr>
                  </a:solidFill>
                </a:endParaRPr>
              </a:p>
              <a:p>
                <a:pPr marL="457200" indent="-457200">
                  <a:lnSpc>
                    <a:spcPct val="90000"/>
                  </a:lnSpc>
                  <a:buAutoNum type="arabicPeriod"/>
                </a:pPr>
                <a:endParaRPr lang="ru-RU" sz="2400" dirty="0">
                  <a:solidFill>
                    <a:srgbClr val="4BACC6">
                      <a:lumMod val="50000"/>
                    </a:srgbClr>
                  </a:solidFill>
                </a:endParaRPr>
              </a:p>
            </p:txBody>
          </p:sp>
          <p:pic>
            <p:nvPicPr>
              <p:cNvPr id="20" name="Рисунок 19"/>
              <p:cNvPicPr>
                <a:picLocks noChangeAspect="1"/>
              </p:cNvPicPr>
              <p:nvPr/>
            </p:nvPicPr>
            <p:blipFill rotWithShape="1">
              <a:blip r:embed="rId6" cstate="email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2874856" y="3658036"/>
                <a:ext cx="1041979" cy="888050"/>
              </a:xfrm>
              <a:prstGeom prst="roundRect">
                <a:avLst>
                  <a:gd name="adj" fmla="val 21752"/>
                </a:avLst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601313" y="911999"/>
              <a:ext cx="1555202" cy="1136150"/>
            </a:xfrm>
            <a:prstGeom prst="rect">
              <a:avLst/>
            </a:prstGeom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1916645" cy="2143116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1604" y="2071678"/>
            <a:ext cx="5677030" cy="85725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8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000892" y="4143380"/>
            <a:ext cx="1656184" cy="254606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25"/>
          <p:cNvGrpSpPr/>
          <p:nvPr/>
        </p:nvGrpSpPr>
        <p:grpSpPr>
          <a:xfrm>
            <a:off x="571472" y="1000108"/>
            <a:ext cx="8143932" cy="4714908"/>
            <a:chOff x="965717" y="836712"/>
            <a:chExt cx="6840000" cy="4818372"/>
          </a:xfrm>
        </p:grpSpPr>
        <p:grpSp>
          <p:nvGrpSpPr>
            <p:cNvPr id="16" name="Группа 1"/>
            <p:cNvGrpSpPr/>
            <p:nvPr/>
          </p:nvGrpSpPr>
          <p:grpSpPr>
            <a:xfrm>
              <a:off x="965717" y="836712"/>
              <a:ext cx="6840000" cy="4818372"/>
              <a:chOff x="-2988840" y="-195322"/>
              <a:chExt cx="6840000" cy="4818372"/>
            </a:xfrm>
          </p:grpSpPr>
          <p:sp>
            <p:nvSpPr>
              <p:cNvPr id="19" name="текст1"/>
              <p:cNvSpPr/>
              <p:nvPr/>
            </p:nvSpPr>
            <p:spPr>
              <a:xfrm>
                <a:off x="-2988840" y="-195322"/>
                <a:ext cx="6840000" cy="4788000"/>
              </a:xfrm>
              <a:prstGeom prst="roundRect">
                <a:avLst>
                  <a:gd name="adj" fmla="val 2708"/>
                </a:avLst>
              </a:prstGeom>
              <a:gradFill>
                <a:gsLst>
                  <a:gs pos="0">
                    <a:srgbClr val="399AB5"/>
                  </a:gs>
                  <a:gs pos="74000">
                    <a:schemeClr val="accent5">
                      <a:lumMod val="60000"/>
                      <a:lumOff val="40000"/>
                    </a:schemeClr>
                  </a:gs>
                  <a:gs pos="8300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5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tlCol="0" anchor="t" anchorCtr="0"/>
              <a:lstStyle/>
              <a:p>
                <a:pPr algn="r"/>
                <a:endParaRPr lang="ru-RU" sz="2400" dirty="0" smtClean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 smtClean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 smtClean="0">
                  <a:solidFill>
                    <a:srgbClr val="4BACC6">
                      <a:lumMod val="50000"/>
                    </a:srgbClr>
                  </a:solidFill>
                </a:endParaRPr>
              </a:p>
              <a:p>
                <a:pPr algn="r"/>
                <a:endParaRPr lang="ru-RU" sz="2400" dirty="0">
                  <a:solidFill>
                    <a:srgbClr val="4BACC6">
                      <a:lumMod val="50000"/>
                    </a:srgbClr>
                  </a:solidFill>
                </a:endParaRPr>
              </a:p>
              <a:p>
                <a:pPr algn="ctr">
                  <a:lnSpc>
                    <a:spcPct val="90000"/>
                  </a:lnSpc>
                </a:pPr>
                <a:endParaRPr lang="ru-RU" sz="800" dirty="0" smtClean="0">
                  <a:solidFill>
                    <a:srgbClr val="4BACC6">
                      <a:lumMod val="50000"/>
                    </a:srgbClr>
                  </a:solidFill>
                </a:endParaRPr>
              </a:p>
              <a:p>
                <a:pPr algn="ctr">
                  <a:lnSpc>
                    <a:spcPct val="90000"/>
                  </a:lnSpc>
                </a:pPr>
                <a:r>
                  <a:rPr lang="ru-RU" sz="2400" dirty="0" smtClean="0">
                    <a:solidFill>
                      <a:srgbClr val="4BACC6">
                        <a:lumMod val="50000"/>
                      </a:srgbClr>
                    </a:solidFill>
                  </a:rPr>
                  <a:t>Генерал армии, учёный, которого за отказ сотрудничать фашисты казнили, облив на морозе ледяной водой. Перед смертью генерал крикнул</a:t>
                </a:r>
                <a:r>
                  <a:rPr lang="ru-RU" sz="2400" dirty="0">
                    <a:solidFill>
                      <a:srgbClr val="4BACC6">
                        <a:lumMod val="50000"/>
                      </a:srgbClr>
                    </a:solidFill>
                  </a:rPr>
                  <a:t>: «Родина нас не забудет!». </a:t>
                </a:r>
                <a:endParaRPr lang="ru-RU" sz="2400" dirty="0" smtClean="0">
                  <a:solidFill>
                    <a:srgbClr val="4BACC6">
                      <a:lumMod val="50000"/>
                    </a:srgbClr>
                  </a:solidFill>
                </a:endParaRPr>
              </a:p>
              <a:p>
                <a:pPr marL="457200" indent="-457200">
                  <a:lnSpc>
                    <a:spcPct val="90000"/>
                  </a:lnSpc>
                  <a:buAutoNum type="arabicPeriod"/>
                </a:pPr>
                <a:r>
                  <a:rPr lang="ru-RU" sz="2400" dirty="0" smtClean="0">
                    <a:solidFill>
                      <a:srgbClr val="4BACC6">
                        <a:lumMod val="50000"/>
                      </a:srgbClr>
                    </a:solidFill>
                  </a:rPr>
                  <a:t>Дмитрий </a:t>
                </a:r>
                <a:r>
                  <a:rPr lang="ru-RU" sz="2400" dirty="0" err="1" smtClean="0">
                    <a:solidFill>
                      <a:srgbClr val="4BACC6">
                        <a:lumMod val="50000"/>
                      </a:srgbClr>
                    </a:solidFill>
                  </a:rPr>
                  <a:t>Карбышев</a:t>
                </a:r>
                <a:endParaRPr lang="ru-RU" sz="2400" dirty="0" smtClean="0">
                  <a:solidFill>
                    <a:srgbClr val="4BACC6">
                      <a:lumMod val="50000"/>
                    </a:srgbClr>
                  </a:solidFill>
                </a:endParaRPr>
              </a:p>
              <a:p>
                <a:pPr marL="457200" indent="-457200">
                  <a:lnSpc>
                    <a:spcPct val="90000"/>
                  </a:lnSpc>
                  <a:buAutoNum type="arabicPeriod"/>
                </a:pPr>
                <a:r>
                  <a:rPr lang="ru-RU" sz="2400" dirty="0" smtClean="0">
                    <a:solidFill>
                      <a:srgbClr val="4BACC6">
                        <a:lumMod val="50000"/>
                      </a:srgbClr>
                    </a:solidFill>
                  </a:rPr>
                  <a:t>Сергей Лазарев</a:t>
                </a:r>
              </a:p>
              <a:p>
                <a:pPr marL="457200" indent="-457200">
                  <a:lnSpc>
                    <a:spcPct val="90000"/>
                  </a:lnSpc>
                  <a:buAutoNum type="arabicPeriod"/>
                </a:pPr>
                <a:r>
                  <a:rPr lang="ru-RU" sz="2400" dirty="0" smtClean="0">
                    <a:solidFill>
                      <a:srgbClr val="4BACC6">
                        <a:lumMod val="50000"/>
                      </a:srgbClr>
                    </a:solidFill>
                  </a:rPr>
                  <a:t>Иосиф </a:t>
                </a:r>
                <a:r>
                  <a:rPr lang="ru-RU" sz="2400" dirty="0" err="1" smtClean="0">
                    <a:solidFill>
                      <a:srgbClr val="4BACC6">
                        <a:lumMod val="50000"/>
                      </a:srgbClr>
                    </a:solidFill>
                  </a:rPr>
                  <a:t>Сталлин</a:t>
                </a:r>
                <a:endParaRPr lang="ru-RU" sz="2400" dirty="0">
                  <a:solidFill>
                    <a:srgbClr val="4BACC6">
                      <a:lumMod val="50000"/>
                    </a:srgbClr>
                  </a:solidFill>
                </a:endParaRPr>
              </a:p>
            </p:txBody>
          </p:sp>
          <p:pic>
            <p:nvPicPr>
              <p:cNvPr id="20" name="Рисунок 19"/>
              <p:cNvPicPr>
                <a:picLocks noChangeAspect="1"/>
              </p:cNvPicPr>
              <p:nvPr/>
            </p:nvPicPr>
            <p:blipFill rotWithShape="1">
              <a:blip r:embed="rId3" cstate="email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2874856" y="3658036"/>
                <a:ext cx="1041979" cy="888050"/>
              </a:xfrm>
              <a:prstGeom prst="roundRect">
                <a:avLst>
                  <a:gd name="adj" fmla="val 21752"/>
                </a:avLst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608117" y="1082756"/>
              <a:ext cx="1555201" cy="1620000"/>
            </a:xfrm>
            <a:prstGeom prst="rect">
              <a:avLst/>
            </a:prstGeom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45357" y="2439713"/>
              <a:ext cx="6480720" cy="1234464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6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072330" y="4954882"/>
            <a:ext cx="1656184" cy="1903118"/>
          </a:xfrm>
          <a:prstGeom prst="rect">
            <a:avLst/>
          </a:prstGeom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714348" y="6072206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 ответ:  Дмитрий </a:t>
            </a:r>
            <a:r>
              <a:rPr lang="ru-RU" sz="2800" i="1" dirty="0" err="1" smtClean="0">
                <a:latin typeface="Georgia" pitchFamily="18" charset="0"/>
              </a:rPr>
              <a:t>Карбышев</a:t>
            </a:r>
            <a:endParaRPr lang="ru-RU" sz="2800" i="1" dirty="0" smtClean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Введите вопрос</a:t>
            </a:r>
          </a:p>
        </p:txBody>
      </p:sp>
      <p:pic>
        <p:nvPicPr>
          <p:cNvPr id="11" name="Рисунок 10" descr="дом-6.png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screen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85984" y="285728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Аллея героев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40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42908" y="0"/>
            <a:ext cx="2140767" cy="235743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785786" y="6334780"/>
            <a:ext cx="76328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 dirty="0" smtClean="0">
                <a:latin typeface="Georgia" pitchFamily="18" charset="0"/>
              </a:rPr>
              <a:t> ответ:   </a:t>
            </a:r>
            <a:r>
              <a:rPr lang="ru-RU" sz="2800" b="1" dirty="0" smtClean="0"/>
              <a:t>Николай Гастелло</a:t>
            </a:r>
            <a:endParaRPr lang="ru-RU" sz="2800" i="1" dirty="0" smtClean="0"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123728" y="1628800"/>
            <a:ext cx="66967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Введите вопрос</a:t>
            </a:r>
          </a:p>
        </p:txBody>
      </p:sp>
      <p:pic>
        <p:nvPicPr>
          <p:cNvPr id="11" name="Рисунок 10" descr="дом-6.png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screen">
            <a:duotone>
              <a:schemeClr val="accent4">
                <a:shade val="45000"/>
                <a:satMod val="135000"/>
              </a:schemeClr>
              <a:prstClr val="white"/>
            </a:duotone>
            <a:lum bright="-10000"/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214546" y="214290"/>
            <a:ext cx="5832648" cy="584775"/>
          </a:xfrm>
          <a:prstGeom prst="rect">
            <a:avLst/>
          </a:prstGeom>
          <a:gradFill>
            <a:gsLst>
              <a:gs pos="0">
                <a:srgbClr val="DBD3E5"/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rgbClr val="D4D3DF"/>
              </a:gs>
            </a:gsLst>
            <a:lin ang="5400000" scaled="0"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Аллея героев 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35000">
                <a:schemeClr val="accent4">
                  <a:lumMod val="20000"/>
                  <a:lumOff val="80000"/>
                </a:schemeClr>
              </a:gs>
              <a:gs pos="100000">
                <a:schemeClr val="accent4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460046"/>
                  </a:solidFill>
                </a:ln>
                <a:gradFill>
                  <a:gsLst>
                    <a:gs pos="25000">
                      <a:srgbClr val="7030A0"/>
                    </a:gs>
                    <a:gs pos="10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50</a:t>
            </a:r>
            <a:endParaRPr lang="ru-RU" sz="3200" b="1" spc="50" dirty="0">
              <a:ln w="11430">
                <a:solidFill>
                  <a:srgbClr val="460046"/>
                </a:solidFill>
              </a:ln>
              <a:gradFill>
                <a:gsLst>
                  <a:gs pos="25000">
                    <a:srgbClr val="7030A0"/>
                  </a:gs>
                  <a:gs pos="100000">
                    <a:schemeClr val="accent4">
                      <a:lumMod val="60000"/>
                      <a:lumOff val="4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Группа 25"/>
          <p:cNvGrpSpPr/>
          <p:nvPr/>
        </p:nvGrpSpPr>
        <p:grpSpPr>
          <a:xfrm>
            <a:off x="1071538" y="1071546"/>
            <a:ext cx="7715304" cy="4857784"/>
            <a:chOff x="965717" y="757722"/>
            <a:chExt cx="6840000" cy="5371300"/>
          </a:xfrm>
        </p:grpSpPr>
        <p:grpSp>
          <p:nvGrpSpPr>
            <p:cNvPr id="16" name="Группа 1"/>
            <p:cNvGrpSpPr/>
            <p:nvPr/>
          </p:nvGrpSpPr>
          <p:grpSpPr>
            <a:xfrm>
              <a:off x="965717" y="836712"/>
              <a:ext cx="6840000" cy="5292310"/>
              <a:chOff x="-2988840" y="-195322"/>
              <a:chExt cx="6840000" cy="5292310"/>
            </a:xfrm>
          </p:grpSpPr>
          <p:sp>
            <p:nvSpPr>
              <p:cNvPr id="19" name="текст1"/>
              <p:cNvSpPr/>
              <p:nvPr/>
            </p:nvSpPr>
            <p:spPr>
              <a:xfrm>
                <a:off x="-2988840" y="-195322"/>
                <a:ext cx="6840000" cy="5292310"/>
              </a:xfrm>
              <a:prstGeom prst="roundRect">
                <a:avLst>
                  <a:gd name="adj" fmla="val 2708"/>
                </a:avLst>
              </a:prstGeom>
              <a:gradFill>
                <a:gsLst>
                  <a:gs pos="0">
                    <a:srgbClr val="399AB5"/>
                  </a:gs>
                  <a:gs pos="74000">
                    <a:schemeClr val="accent5">
                      <a:lumMod val="60000"/>
                      <a:lumOff val="40000"/>
                    </a:schemeClr>
                  </a:gs>
                  <a:gs pos="8300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5">
                      <a:lumMod val="20000"/>
                      <a:lumOff val="80000"/>
                    </a:schemeClr>
                  </a:gs>
                </a:gsLst>
                <a:lin ang="5400000" scaled="1"/>
              </a:gradFill>
              <a:ln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tIns="288000" rtlCol="0" anchor="t" anchorCtr="0"/>
              <a:lstStyle/>
              <a:p>
                <a:pPr algn="r"/>
                <a:endParaRPr lang="ru-RU" sz="2400" dirty="0" smtClean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 smtClean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>
                  <a:solidFill>
                    <a:srgbClr val="36757E"/>
                  </a:solidFill>
                </a:endParaRPr>
              </a:p>
              <a:p>
                <a:pPr algn="r"/>
                <a:endParaRPr lang="ru-RU" sz="2400" dirty="0" smtClean="0">
                  <a:solidFill>
                    <a:srgbClr val="4BACC6">
                      <a:lumMod val="50000"/>
                    </a:srgbClr>
                  </a:solidFill>
                </a:endParaRPr>
              </a:p>
              <a:p>
                <a:pPr algn="ctr">
                  <a:lnSpc>
                    <a:spcPct val="90000"/>
                  </a:lnSpc>
                </a:pPr>
                <a:endParaRPr lang="ru-RU" sz="800" dirty="0" smtClean="0">
                  <a:solidFill>
                    <a:srgbClr val="4BACC6">
                      <a:lumMod val="50000"/>
                    </a:srgbClr>
                  </a:solidFill>
                </a:endParaRPr>
              </a:p>
              <a:p>
                <a:pPr algn="ctr">
                  <a:lnSpc>
                    <a:spcPct val="90000"/>
                  </a:lnSpc>
                </a:pPr>
                <a:r>
                  <a:rPr lang="ru-RU" sz="2400" dirty="0" smtClean="0">
                    <a:solidFill>
                      <a:srgbClr val="4BACC6">
                        <a:lumMod val="50000"/>
                      </a:srgbClr>
                    </a:solidFill>
                  </a:rPr>
                  <a:t>Военный лётчик, вылетел на самолёте для удара по немецкой автоколонне. Завязался бой. Снаряд повредил топливный бак, лётчик направил горящий самолёт на колонну врага</a:t>
                </a:r>
              </a:p>
              <a:p>
                <a:pPr marL="457200" indent="-457200">
                  <a:lnSpc>
                    <a:spcPct val="90000"/>
                  </a:lnSpc>
                  <a:buAutoNum type="arabicPeriod"/>
                </a:pPr>
                <a:r>
                  <a:rPr lang="ru-RU" sz="2400" dirty="0" smtClean="0">
                    <a:solidFill>
                      <a:srgbClr val="4BACC6">
                        <a:lumMod val="50000"/>
                      </a:srgbClr>
                    </a:solidFill>
                  </a:rPr>
                  <a:t>Григорий </a:t>
                </a:r>
                <a:r>
                  <a:rPr lang="ru-RU" sz="2400" dirty="0" err="1" smtClean="0">
                    <a:solidFill>
                      <a:srgbClr val="4BACC6">
                        <a:lumMod val="50000"/>
                      </a:srgbClr>
                    </a:solidFill>
                  </a:rPr>
                  <a:t>Речкалов</a:t>
                </a:r>
                <a:endParaRPr lang="ru-RU" sz="2400" dirty="0" smtClean="0">
                  <a:solidFill>
                    <a:srgbClr val="4BACC6">
                      <a:lumMod val="50000"/>
                    </a:srgbClr>
                  </a:solidFill>
                </a:endParaRPr>
              </a:p>
              <a:p>
                <a:pPr marL="457200" indent="-457200">
                  <a:lnSpc>
                    <a:spcPct val="90000"/>
                  </a:lnSpc>
                  <a:buAutoNum type="arabicPeriod"/>
                </a:pPr>
                <a:r>
                  <a:rPr lang="ru-RU" sz="2400" dirty="0" smtClean="0">
                    <a:solidFill>
                      <a:srgbClr val="4BACC6">
                        <a:lumMod val="50000"/>
                      </a:srgbClr>
                    </a:solidFill>
                  </a:rPr>
                  <a:t>Николай Гастелло</a:t>
                </a:r>
              </a:p>
              <a:p>
                <a:pPr marL="457200" indent="-457200">
                  <a:lnSpc>
                    <a:spcPct val="90000"/>
                  </a:lnSpc>
                  <a:buAutoNum type="arabicPeriod"/>
                </a:pPr>
                <a:r>
                  <a:rPr lang="ru-RU" sz="2400" dirty="0" smtClean="0">
                    <a:solidFill>
                      <a:srgbClr val="4BACC6">
                        <a:lumMod val="50000"/>
                      </a:srgbClr>
                    </a:solidFill>
                  </a:rPr>
                  <a:t>Иван </a:t>
                </a:r>
                <a:r>
                  <a:rPr lang="ru-RU" sz="2400" dirty="0" err="1" smtClean="0">
                    <a:solidFill>
                      <a:srgbClr val="4BACC6">
                        <a:lumMod val="50000"/>
                      </a:srgbClr>
                    </a:solidFill>
                  </a:rPr>
                  <a:t>Кожедуб</a:t>
                </a:r>
                <a:endParaRPr lang="ru-RU" sz="2400" dirty="0" smtClean="0">
                  <a:solidFill>
                    <a:srgbClr val="4BACC6">
                      <a:lumMod val="50000"/>
                    </a:srgbClr>
                  </a:solidFill>
                </a:endParaRPr>
              </a:p>
              <a:p>
                <a:pPr marL="457200" indent="-457200">
                  <a:lnSpc>
                    <a:spcPct val="90000"/>
                  </a:lnSpc>
                  <a:buAutoNum type="arabicPeriod"/>
                </a:pPr>
                <a:endParaRPr lang="ru-RU" sz="2400" dirty="0" smtClean="0">
                  <a:solidFill>
                    <a:srgbClr val="4BACC6">
                      <a:lumMod val="50000"/>
                    </a:srgbClr>
                  </a:solidFill>
                </a:endParaRPr>
              </a:p>
            </p:txBody>
          </p:sp>
          <p:pic>
            <p:nvPicPr>
              <p:cNvPr id="20" name="Рисунок 19"/>
              <p:cNvPicPr>
                <a:picLocks noChangeAspect="1"/>
              </p:cNvPicPr>
              <p:nvPr/>
            </p:nvPicPr>
            <p:blipFill rotWithShape="1">
              <a:blip r:embed="rId5" cstate="email">
                <a:duotone>
                  <a:schemeClr val="accent5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 rot="5400000">
                <a:off x="2874856" y="3658036"/>
                <a:ext cx="1041979" cy="888050"/>
              </a:xfrm>
              <a:prstGeom prst="roundRect">
                <a:avLst>
                  <a:gd name="adj" fmla="val 21752"/>
                </a:avLst>
              </a:prstGeo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</p:pic>
        </p:grpSp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3562384" y="757722"/>
              <a:ext cx="1555201" cy="1620000"/>
            </a:xfrm>
            <a:prstGeom prst="rect">
              <a:avLst/>
            </a:prstGeom>
            <a:noFill/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Рисунок 17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2384" y="2100547"/>
              <a:ext cx="6480720" cy="1234464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28596" y="0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8" cstate="screen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000892" y="5097758"/>
            <a:ext cx="1656184" cy="1760242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500430" y="5572140"/>
            <a:ext cx="474910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i="1" dirty="0" smtClean="0">
                <a:solidFill>
                  <a:srgbClr val="FF0000"/>
                </a:solidFill>
                <a:latin typeface="Georgia" pitchFamily="18" charset="0"/>
              </a:rPr>
              <a:t>Зина Портнова</a:t>
            </a: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286116" y="2143116"/>
            <a:ext cx="5482298" cy="3022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Во время допроса застрелила гестаповца?</a:t>
            </a:r>
          </a:p>
          <a:p>
            <a:pPr marL="514350" indent="-514350">
              <a:spcBef>
                <a:spcPct val="20000"/>
              </a:spcBef>
              <a:buAutoNum type="arabicPeriod"/>
            </a:pPr>
            <a:r>
              <a:rPr lang="ru-RU" sz="2800" dirty="0" smtClean="0">
                <a:latin typeface="Georgia" pitchFamily="18" charset="0"/>
              </a:rPr>
              <a:t>Зина Портнова</a:t>
            </a:r>
          </a:p>
          <a:p>
            <a:pPr marL="514350" indent="-514350">
              <a:spcBef>
                <a:spcPct val="20000"/>
              </a:spcBef>
              <a:buAutoNum type="arabicPeriod"/>
            </a:pPr>
            <a:r>
              <a:rPr lang="ru-RU" sz="2800" dirty="0" smtClean="0">
                <a:latin typeface="Georgia" pitchFamily="18" charset="0"/>
              </a:rPr>
              <a:t>Алена Зайцева</a:t>
            </a:r>
          </a:p>
          <a:p>
            <a:pPr marL="514350" indent="-514350">
              <a:spcBef>
                <a:spcPct val="20000"/>
              </a:spcBef>
              <a:buAutoNum type="arabicPeriod"/>
            </a:pPr>
            <a:r>
              <a:rPr lang="ru-RU" sz="2800" dirty="0" smtClean="0">
                <a:latin typeface="Georgia" pitchFamily="18" charset="0"/>
              </a:rPr>
              <a:t>Ольга </a:t>
            </a:r>
            <a:r>
              <a:rPr lang="ru-RU" sz="2800" dirty="0" err="1" smtClean="0">
                <a:latin typeface="Georgia" pitchFamily="18" charset="0"/>
              </a:rPr>
              <a:t>Бузова</a:t>
            </a:r>
            <a:endParaRPr lang="ru-RU" sz="2800" dirty="0" smtClean="0"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endParaRPr lang="ru-RU" sz="2800" dirty="0" smtClean="0">
              <a:latin typeface="Georgia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Пионеры-герои </a:t>
            </a:r>
            <a:endParaRPr lang="ru-RU" sz="3200" b="1" spc="50" dirty="0">
              <a:ln w="11430">
                <a:solidFill>
                  <a:srgbClr val="1A210D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</a:blip>
          <a:stretch>
            <a:fillRect/>
          </a:stretch>
        </p:blipFill>
        <p:spPr>
          <a:xfrm>
            <a:off x="6572264" y="3643314"/>
            <a:ext cx="1656184" cy="3046126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10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Рисунок 7" descr="Портнова.jpg"/>
          <p:cNvPicPr>
            <a:picLocks noChangeAspect="1"/>
          </p:cNvPicPr>
          <p:nvPr/>
        </p:nvPicPr>
        <p:blipFill>
          <a:blip r:embed="rId6" cstate="print"/>
          <a:srcRect l="4469" t="15254" r="4648" b="16478"/>
          <a:stretch>
            <a:fillRect/>
          </a:stretch>
        </p:blipFill>
        <p:spPr bwMode="auto">
          <a:xfrm>
            <a:off x="214282" y="4005064"/>
            <a:ext cx="3000698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57158" y="571480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1604" y="1285860"/>
            <a:ext cx="7310048" cy="111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857620" y="5429263"/>
            <a:ext cx="3857652" cy="1188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endParaRPr lang="ru-RU" sz="2800" i="1" dirty="0" smtClean="0">
              <a:latin typeface="Georgia" pitchFamily="18" charset="0"/>
            </a:endParaRPr>
          </a:p>
          <a:p>
            <a:pPr>
              <a:spcBef>
                <a:spcPct val="20000"/>
              </a:spcBef>
            </a:pPr>
            <a:r>
              <a:rPr lang="ru-RU" sz="3600" i="1" dirty="0" smtClean="0">
                <a:solidFill>
                  <a:srgbClr val="FF0000"/>
                </a:solidFill>
                <a:latin typeface="Georgia" pitchFamily="18" charset="0"/>
              </a:rPr>
              <a:t>Марат </a:t>
            </a:r>
            <a:r>
              <a:rPr lang="ru-RU" sz="3600" i="1" dirty="0" err="1" smtClean="0">
                <a:solidFill>
                  <a:srgbClr val="FF0000"/>
                </a:solidFill>
                <a:latin typeface="Georgia" pitchFamily="18" charset="0"/>
              </a:rPr>
              <a:t>Казей</a:t>
            </a:r>
            <a:endParaRPr lang="ru-RU" sz="3600" i="1" dirty="0" smtClean="0">
              <a:solidFill>
                <a:srgbClr val="FF0000"/>
              </a:solidFill>
              <a:latin typeface="Georgia" pitchFamily="18" charset="0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714612" y="1714488"/>
            <a:ext cx="5982364" cy="379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 smtClean="0">
                <a:latin typeface="Georgia" pitchFamily="18" charset="0"/>
              </a:rPr>
              <a:t>Сражался до последнего патрона, а когда у него осталась лишь одна граната, подпустил врагов поближе и взорвал их… и себя. Как имя этого героя? </a:t>
            </a:r>
          </a:p>
          <a:p>
            <a:pPr marL="514350" indent="-514350">
              <a:spcBef>
                <a:spcPct val="20000"/>
              </a:spcBef>
              <a:buAutoNum type="arabicPeriod"/>
            </a:pPr>
            <a:r>
              <a:rPr lang="ru-RU" sz="2800" dirty="0" smtClean="0">
                <a:latin typeface="Georgia" pitchFamily="18" charset="0"/>
              </a:rPr>
              <a:t>Владимир Высоцкий</a:t>
            </a:r>
          </a:p>
          <a:p>
            <a:pPr marL="514350" indent="-514350">
              <a:spcBef>
                <a:spcPct val="20000"/>
              </a:spcBef>
              <a:buAutoNum type="arabicPeriod"/>
            </a:pPr>
            <a:r>
              <a:rPr lang="ru-RU" sz="2800" dirty="0" smtClean="0">
                <a:latin typeface="Georgia" pitchFamily="18" charset="0"/>
              </a:rPr>
              <a:t>Алеша Кукушкин</a:t>
            </a:r>
          </a:p>
          <a:p>
            <a:pPr marL="514350" indent="-514350">
              <a:spcBef>
                <a:spcPct val="20000"/>
              </a:spcBef>
              <a:buAutoNum type="arabicPeriod"/>
            </a:pPr>
            <a:r>
              <a:rPr lang="ru-RU" sz="2800" dirty="0" smtClean="0">
                <a:latin typeface="Georgia" pitchFamily="18" charset="0"/>
              </a:rPr>
              <a:t>Марат </a:t>
            </a:r>
            <a:r>
              <a:rPr lang="ru-RU" sz="2800" dirty="0" err="1" smtClean="0">
                <a:latin typeface="Georgia" pitchFamily="18" charset="0"/>
              </a:rPr>
              <a:t>Казей</a:t>
            </a:r>
            <a:endParaRPr lang="ru-RU" sz="2800" dirty="0" smtClean="0">
              <a:latin typeface="Georgia" pitchFamily="18" charset="0"/>
            </a:endParaRPr>
          </a:p>
        </p:txBody>
      </p:sp>
      <p:pic>
        <p:nvPicPr>
          <p:cNvPr id="9" name="Рисунок 8" descr="Безимени-1.png"/>
          <p:cNvPicPr>
            <a:picLocks noChangeAspect="1"/>
          </p:cNvPicPr>
          <p:nvPr/>
        </p:nvPicPr>
        <p:blipFill>
          <a:blip r:embed="rId3" cstate="screen">
            <a:duotone>
              <a:schemeClr val="accent3">
                <a:shade val="45000"/>
                <a:satMod val="135000"/>
              </a:schemeClr>
              <a:prstClr val="white"/>
            </a:duotone>
            <a:lum bright="-20000"/>
          </a:blip>
          <a:stretch>
            <a:fillRect/>
          </a:stretch>
        </p:blipFill>
        <p:spPr>
          <a:xfrm>
            <a:off x="7000892" y="4643446"/>
            <a:ext cx="1656184" cy="2071702"/>
          </a:xfrm>
          <a:prstGeom prst="rect">
            <a:avLst/>
          </a:prstGeom>
        </p:spPr>
      </p:pic>
      <p:pic>
        <p:nvPicPr>
          <p:cNvPr id="11" name="Рисунок 10" descr="дом-6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93756" y="5949280"/>
            <a:ext cx="770731" cy="67119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67744" y="251937"/>
            <a:ext cx="5832648" cy="584775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1A210D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Пионеры-герои </a:t>
            </a:r>
            <a:endParaRPr lang="ru-RU" sz="3200" b="1" spc="50" dirty="0">
              <a:ln w="11430">
                <a:solidFill>
                  <a:srgbClr val="1A210D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16416" y="251937"/>
            <a:ext cx="648072" cy="584775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>
                  <a:solidFill>
                    <a:srgbClr val="212911"/>
                  </a:solidFill>
                </a:ln>
                <a:gradFill>
                  <a:gsLst>
                    <a:gs pos="25000">
                      <a:schemeClr val="accent3">
                        <a:lumMod val="50000"/>
                      </a:schemeClr>
                    </a:gs>
                    <a:gs pos="100000">
                      <a:schemeClr val="accent3">
                        <a:lumMod val="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3200" b="1" spc="50" dirty="0">
              <a:ln w="11430">
                <a:solidFill>
                  <a:srgbClr val="212911"/>
                </a:solidFill>
              </a:ln>
              <a:gradFill>
                <a:gsLst>
                  <a:gs pos="25000">
                    <a:schemeClr val="accent3">
                      <a:lumMod val="50000"/>
                    </a:schemeClr>
                  </a:gs>
                  <a:gs pos="100000">
                    <a:schemeClr val="accent3">
                      <a:lumMod val="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Picture 9" descr="slide0001-1"/>
          <p:cNvPicPr>
            <a:picLocks noChangeAspect="1" noChangeArrowheads="1"/>
          </p:cNvPicPr>
          <p:nvPr/>
        </p:nvPicPr>
        <p:blipFill>
          <a:blip r:embed="rId6" cstate="print"/>
          <a:srcRect l="10162"/>
          <a:stretch>
            <a:fillRect/>
          </a:stretch>
        </p:blipFill>
        <p:spPr bwMode="auto">
          <a:xfrm>
            <a:off x="142844" y="3357562"/>
            <a:ext cx="2500330" cy="226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85720" y="571480"/>
            <a:ext cx="1555201" cy="16200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952" y="785794"/>
            <a:ext cx="7310048" cy="111644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2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95373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1323</TotalTime>
  <Words>921</Words>
  <Application>Microsoft Office PowerPoint</Application>
  <PresentationFormat>Экран (4:3)</PresentationFormat>
  <Paragraphs>284</Paragraphs>
  <Slides>27</Slides>
  <Notes>27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Вика</cp:lastModifiedBy>
  <cp:revision>44</cp:revision>
  <dcterms:created xsi:type="dcterms:W3CDTF">2014-01-06T16:00:12Z</dcterms:created>
  <dcterms:modified xsi:type="dcterms:W3CDTF">2025-03-03T14:33:24Z</dcterms:modified>
</cp:coreProperties>
</file>