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62" r:id="rId2"/>
    <p:sldMasterId id="2147483975" r:id="rId3"/>
  </p:sldMasterIdLst>
  <p:notesMasterIdLst>
    <p:notesMasterId r:id="rId14"/>
  </p:notesMasterIdLst>
  <p:sldIdLst>
    <p:sldId id="553" r:id="rId4"/>
    <p:sldId id="554" r:id="rId5"/>
    <p:sldId id="555" r:id="rId6"/>
    <p:sldId id="534" r:id="rId7"/>
    <p:sldId id="538" r:id="rId8"/>
    <p:sldId id="539" r:id="rId9"/>
    <p:sldId id="541" r:id="rId10"/>
    <p:sldId id="542" r:id="rId11"/>
    <p:sldId id="532" r:id="rId12"/>
    <p:sldId id="5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2B6A47-1209-4B81-9258-1407648231CA}">
          <p14:sldIdLst>
            <p14:sldId id="553"/>
            <p14:sldId id="554"/>
            <p14:sldId id="555"/>
            <p14:sldId id="534"/>
            <p14:sldId id="538"/>
            <p14:sldId id="539"/>
            <p14:sldId id="541"/>
            <p14:sldId id="542"/>
            <p14:sldId id="532"/>
            <p14:sldId id="556"/>
          </p14:sldIdLst>
        </p14:section>
        <p14:section name="Раздел без заголовка" id="{EB81D4BF-152C-4D98-9167-08C8288D983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CC8CA"/>
    <a:srgbClr val="DB6793"/>
    <a:srgbClr val="94284F"/>
    <a:srgbClr val="C71B75"/>
    <a:srgbClr val="473888"/>
    <a:srgbClr val="96B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6595" autoAdjust="0"/>
  </p:normalViewPr>
  <p:slideViewPr>
    <p:cSldViewPr>
      <p:cViewPr varScale="1">
        <p:scale>
          <a:sx n="83" d="100"/>
          <a:sy n="83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82FD6-D1E1-43E2-94BF-14146B0FACBD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30C0E-B9DB-4F22-8A65-8BA5F9BC9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6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28630" y="365040"/>
            <a:ext cx="60399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650" y="409824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43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43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9650" y="409824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526660" y="1825560"/>
            <a:ext cx="408969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526660" y="1825560"/>
            <a:ext cx="408969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28630" y="365040"/>
            <a:ext cx="60399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69650" y="409824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43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43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650" y="182556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650" y="409824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310" cy="2075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526660" y="1825560"/>
            <a:ext cx="408969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526660" y="1825560"/>
            <a:ext cx="408969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D4B054-A2BC-46EE-970B-2DB142248FC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410670" y="792360"/>
            <a:ext cx="138483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 cstate="print"/>
          <a:stretch/>
        </p:blipFill>
        <p:spPr>
          <a:xfrm>
            <a:off x="7642890" y="258840"/>
            <a:ext cx="125658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73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142910" y="3602160"/>
            <a:ext cx="685773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4419630" y="6172200"/>
            <a:ext cx="213327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fld id="{3B419BFA-2325-483B-AE44-ED278F018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18919200">
            <a:off x="-410670" y="792360"/>
            <a:ext cx="138483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Рисунок 9"/>
          <p:cNvPicPr/>
          <p:nvPr/>
        </p:nvPicPr>
        <p:blipFill>
          <a:blip r:embed="rId14" cstate="print"/>
          <a:stretch/>
        </p:blipFill>
        <p:spPr>
          <a:xfrm>
            <a:off x="7642890" y="258840"/>
            <a:ext cx="1256580" cy="6264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8809830" y="6362640"/>
            <a:ext cx="257580" cy="35784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311E6999-747A-48F2-A478-2DC07ACFC5E0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008112" cy="90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74349" y="230793"/>
            <a:ext cx="7070958" cy="908720"/>
          </a:xfrm>
          <a:effectLst/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Управление образования администрации муниципального образования Белоглинский район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2505670"/>
            <a:ext cx="837776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Особенности проведения государственной итоговой аттестации</a:t>
            </a:r>
          </a:p>
          <a:p>
            <a:pPr algn="ctr"/>
            <a:r>
              <a:rPr lang="ru-RU" sz="2200" b="1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образовательным программам  среднего общего образования </a:t>
            </a:r>
            <a:endParaRPr lang="ru-RU" sz="2200" b="1" dirty="0" smtClean="0">
              <a:ln/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2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200" b="1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5661248"/>
            <a:ext cx="434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Обучающий материал для </a:t>
            </a:r>
            <a:r>
              <a:rPr lang="ru-RU" dirty="0" smtClean="0"/>
              <a:t>администрации 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7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429124" y="2786058"/>
            <a:ext cx="3929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7028"/>
            <a:ext cx="985291" cy="985291"/>
          </a:xfrm>
          <a:prstGeom prst="rect">
            <a:avLst/>
          </a:prstGeom>
        </p:spPr>
      </p:pic>
      <p:sp>
        <p:nvSpPr>
          <p:cNvPr id="23" name="object 13"/>
          <p:cNvSpPr txBox="1"/>
          <p:nvPr/>
        </p:nvSpPr>
        <p:spPr>
          <a:xfrm>
            <a:off x="672157" y="1442920"/>
            <a:ext cx="808365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494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п.</a:t>
            </a:r>
            <a:r>
              <a:rPr sz="1600" b="1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44</a:t>
            </a:r>
            <a:r>
              <a:rPr sz="1600" b="1" spc="3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«…2)</a:t>
            </a:r>
            <a:r>
              <a:rPr sz="16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под</a:t>
            </a:r>
            <a:r>
              <a:rPr sz="1600" spc="3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подпись</a:t>
            </a:r>
            <a:r>
              <a:rPr sz="16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информируют</a:t>
            </a:r>
            <a:r>
              <a:rPr sz="1600" spc="3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работников,</a:t>
            </a:r>
            <a:r>
              <a:rPr sz="1600" spc="3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привлекаемых</a:t>
            </a:r>
            <a:r>
              <a:rPr sz="16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r>
              <a:rPr sz="1600" spc="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проведению</a:t>
            </a:r>
            <a:r>
              <a:rPr sz="16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экзаменов,</a:t>
            </a:r>
            <a:r>
              <a:rPr sz="16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сроках,</a:t>
            </a:r>
            <a:r>
              <a:rPr sz="16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местах</a:t>
            </a:r>
            <a:r>
              <a:rPr sz="16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порядке</a:t>
            </a:r>
            <a:r>
              <a:rPr sz="16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экзаменов,</a:t>
            </a:r>
            <a:r>
              <a:rPr sz="16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том</a:t>
            </a:r>
            <a:r>
              <a:rPr sz="16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числе</a:t>
            </a:r>
            <a:r>
              <a:rPr sz="16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ведении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ППЭ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аудиториях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видеозаписи,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основаниях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удаления</a:t>
            </a:r>
            <a:r>
              <a:rPr sz="1600" spc="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ППЭ,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применении</a:t>
            </a:r>
            <a:r>
              <a:rPr sz="16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мер</a:t>
            </a:r>
            <a:r>
              <a:rPr sz="16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дисциплинарного</a:t>
            </a:r>
            <a:r>
              <a:rPr sz="16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3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административного</a:t>
            </a:r>
            <a:r>
              <a:rPr sz="16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воздействия</a:t>
            </a:r>
            <a:r>
              <a:rPr sz="1600" spc="3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отношении</a:t>
            </a:r>
            <a:r>
              <a:rPr sz="1600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лиц,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привлекаемых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 и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проведению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экзаменов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нарушивших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Порядок;</a:t>
            </a:r>
            <a:endParaRPr sz="1600" dirty="0">
              <a:latin typeface="Times New Roman"/>
              <a:cs typeface="Times New Roman"/>
            </a:endParaRPr>
          </a:p>
          <a:p>
            <a:pPr marR="156210" algn="just">
              <a:lnSpc>
                <a:spcPct val="100000"/>
              </a:lnSpc>
            </a:pP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r>
              <a:rPr sz="1600" spc="3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под</a:t>
            </a:r>
            <a:r>
              <a:rPr sz="1600" spc="3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подпись</a:t>
            </a:r>
            <a:r>
              <a:rPr sz="1600" spc="3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информируют</a:t>
            </a:r>
            <a:r>
              <a:rPr sz="1600" spc="3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r>
              <a:rPr sz="1600" spc="3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sz="1600" spc="3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3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1600" spc="3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r>
              <a:rPr sz="1600" spc="3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(законных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представителей)</a:t>
            </a:r>
            <a:r>
              <a:rPr sz="1600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сроках,</a:t>
            </a:r>
            <a:r>
              <a:rPr sz="16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местах</a:t>
            </a:r>
            <a:r>
              <a:rPr sz="1600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порядке</a:t>
            </a:r>
            <a:r>
              <a:rPr sz="16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подачи</a:t>
            </a:r>
            <a:r>
              <a:rPr sz="16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заявлений</a:t>
            </a:r>
            <a:r>
              <a:rPr sz="16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6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участии</a:t>
            </a:r>
            <a:r>
              <a:rPr sz="16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экзаменах,</a:t>
            </a:r>
            <a:r>
              <a:rPr sz="16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местах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сроках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экзаменов,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порядке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экзаменов,…..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15867"/>
            <a:ext cx="710719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 образовательной организации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4963" y="3960530"/>
            <a:ext cx="4478692" cy="246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0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08112" cy="90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AutoShape 2" descr="blob:https://web.telegram.org/22d5ecee-86dc-4bb3-8af9-fc44fc5779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telegram.org/22d5ecee-86dc-4bb3-8af9-fc44fc5779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telegram.org/22d5ecee-86dc-4bb3-8af9-fc44fc5779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4966" y="643000"/>
            <a:ext cx="8800777" cy="703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altLang="zh-CN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                  </a:t>
            </a:r>
            <a:r>
              <a:rPr lang="ru-RU" b="1" spc="-5" dirty="0" smtClean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ФЕДЕРАЛЬНЫЕ</a:t>
            </a:r>
            <a:r>
              <a:rPr lang="ru-RU" b="1" spc="-25" dirty="0" smtClean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Федеральный</a:t>
            </a:r>
            <a:r>
              <a:rPr lang="ru-RU" spc="-40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закон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«Об</a:t>
            </a:r>
            <a:r>
              <a:rPr lang="ru-RU" spc="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образовании</a:t>
            </a:r>
            <a:r>
              <a:rPr lang="ru-RU" spc="-3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Российской</a:t>
            </a:r>
            <a:r>
              <a:rPr lang="ru-RU" spc="-3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  <a:r>
              <a:rPr lang="ru-RU" spc="-4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декабря</a:t>
            </a:r>
            <a:r>
              <a:rPr lang="ru-RU" spc="-2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ru-RU" spc="-3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  <a:r>
              <a:rPr lang="ru-RU" spc="-1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pc="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1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273-ФЗ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b="1" dirty="0" smtClean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ПРИКАЗЫ</a:t>
            </a:r>
            <a:r>
              <a:rPr lang="ru-RU" b="1" spc="-40" dirty="0" smtClean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b="1" spc="-35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b="1" spc="-15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РОСОБРНАДЗОРА</a:t>
            </a:r>
            <a:r>
              <a:rPr lang="ru-RU" b="1" spc="-55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10185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 просвещения Российской Федерации и Федеральной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службы по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надзору в сфере образования и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04.04.2023 № </a:t>
            </a:r>
            <a:r>
              <a:rPr lang="ru-RU" spc="-33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233/552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утверждении Порядка проведения государственной итоговой аттестации по образовательным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программам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основного </a:t>
            </a:r>
            <a:r>
              <a:rPr lang="ru-RU" spc="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общего</a:t>
            </a:r>
            <a:r>
              <a:rPr lang="ru-RU" spc="-3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образования»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508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просвещения РФ от 5 октября </a:t>
            </a:r>
            <a:r>
              <a:rPr lang="ru-RU" spc="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№546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Порядка заполнения,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учета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выдачи аттестатов об </a:t>
            </a:r>
            <a:r>
              <a:rPr lang="ru-RU" spc="-33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основном</a:t>
            </a:r>
            <a:r>
              <a:rPr lang="ru-RU" spc="-4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общем</a:t>
            </a:r>
            <a:r>
              <a:rPr lang="ru-RU" spc="-2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среднем</a:t>
            </a:r>
            <a:r>
              <a:rPr lang="ru-RU" spc="-3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общем</a:t>
            </a:r>
            <a:r>
              <a:rPr lang="ru-RU" spc="-2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образовании</a:t>
            </a:r>
            <a:r>
              <a:rPr lang="ru-RU" spc="-4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</a:t>
            </a:r>
            <a:r>
              <a:rPr lang="ru-RU" spc="2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дубликатов»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b="1" dirty="0" smtClean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</a:t>
            </a:r>
            <a:r>
              <a:rPr lang="ru-RU" b="1" spc="-30" dirty="0" smtClean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РЕСУРСЫ</a:t>
            </a:r>
            <a:r>
              <a:rPr lang="ru-RU" b="1" spc="-10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b="1" spc="-10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ПОДДЕРЖКОЙ</a:t>
            </a:r>
            <a:r>
              <a:rPr lang="ru-RU" b="1" spc="-40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rgbClr val="375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Рособрнадзор</a:t>
            </a:r>
            <a:r>
              <a:rPr lang="ru-RU" spc="-1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http://www.obrnadzor.gov.ru/ru/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Официальный</a:t>
            </a:r>
            <a:r>
              <a:rPr lang="ru-RU" spc="-2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информационный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портал</a:t>
            </a:r>
            <a:r>
              <a:rPr lang="ru-RU" spc="-4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lang="ru-RU" spc="3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http://www.ege.edu.ru/ru/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</a:t>
            </a:r>
            <a:r>
              <a:rPr lang="ru-RU" spc="-3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</a:t>
            </a:r>
            <a:r>
              <a:rPr lang="ru-RU" spc="1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педагогических</a:t>
            </a:r>
            <a:r>
              <a:rPr lang="ru-RU" spc="-3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измерений</a:t>
            </a:r>
            <a:r>
              <a:rPr lang="ru-RU" spc="-2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(ФИПИ)</a:t>
            </a:r>
            <a:r>
              <a:rPr lang="ru-RU" spc="4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http://www.fipi.ru/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</a:t>
            </a:r>
            <a:r>
              <a:rPr lang="ru-RU" spc="-3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тестирования</a:t>
            </a:r>
            <a:r>
              <a:rPr lang="ru-RU" spc="-1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(ФЦТ)</a:t>
            </a:r>
            <a:r>
              <a:rPr lang="ru-RU" spc="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ru-RU" u="sng" spc="-5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www.rustest.ru</a:t>
            </a:r>
          </a:p>
          <a:p>
            <a:pPr marL="298450" indent="-285750">
              <a:buFont typeface="Wingdings" panose="05000000000000000000" pitchFamily="2" charset="2"/>
              <a:buChar char="Ø"/>
            </a:pPr>
            <a:r>
              <a:rPr lang="ru-RU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Министерство образования, науки и </a:t>
            </a:r>
            <a:r>
              <a:rPr lang="ru-RU" spc="-5" dirty="0" err="1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моложедной</a:t>
            </a:r>
            <a:r>
              <a:rPr lang="ru-RU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политики Краснодарского края </a:t>
            </a:r>
            <a:r>
              <a:rPr lang="en-US" u="sng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u="sng" spc="-5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minobr.krasnodar.ru/activity/gosudarstvennaya-itogovaya-attestatsiya/gia-11</a:t>
            </a:r>
            <a:endParaRPr lang="ru-RU" u="sng" spc="-5" dirty="0" smtClean="0">
              <a:solidFill>
                <a:schemeClr val="bg2">
                  <a:lumMod val="10000"/>
                </a:schemeClr>
              </a:solidFill>
              <a:uFill>
                <a:solidFill>
                  <a:srgbClr val="0000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buFont typeface="Wingdings" panose="05000000000000000000" pitchFamily="2" charset="2"/>
              <a:buChar char="Ø"/>
            </a:pPr>
            <a:r>
              <a:rPr lang="ru-RU" spc="-5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ИРО КК </a:t>
            </a:r>
            <a:r>
              <a:rPr lang="en-US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https://iro23.ru/</a:t>
            </a:r>
            <a:endParaRPr lang="ru-RU" spc="-5" dirty="0" smtClean="0">
              <a:solidFill>
                <a:schemeClr val="bg2">
                  <a:lumMod val="10000"/>
                </a:schemeClr>
              </a:solidFill>
              <a:uFill>
                <a:solidFill>
                  <a:srgbClr val="0000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buFont typeface="Wingdings" panose="05000000000000000000" pitchFamily="2" charset="2"/>
              <a:buChar char="Ø"/>
            </a:pPr>
            <a:r>
              <a:rPr lang="ru-RU" spc="-5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ЦОКО </a:t>
            </a:r>
            <a:r>
              <a:rPr lang="en-US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pc="-5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gas.kubannet.ru</a:t>
            </a:r>
            <a:r>
              <a:rPr lang="ru-RU" spc="-5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  <a:p>
            <a:pPr marL="298450" indent="-285750">
              <a:buFont typeface="Wingdings" panose="05000000000000000000" pitchFamily="2" charset="2"/>
              <a:buChar char="Ø"/>
            </a:pPr>
            <a:r>
              <a:rPr lang="ru-RU" spc="-5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Управление образования АМО Белоглинский район </a:t>
            </a:r>
            <a:r>
              <a:rPr lang="en-US" spc="-5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http://uoblg.ucoz.ru/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1492287" y="421144"/>
            <a:ext cx="7128792" cy="4437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Нормативные</a:t>
            </a:r>
            <a:r>
              <a:rPr kumimoji="0" lang="ru-RU" sz="2800" b="1" i="0" u="none" strike="noStrike" kern="0" cap="none" spc="5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28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правовые</a:t>
            </a:r>
            <a:r>
              <a:rPr kumimoji="0" lang="ru-RU" sz="28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документы</a:t>
            </a:r>
            <a:endParaRPr kumimoji="0" lang="ru-RU" sz="2800" b="1" i="0" u="none" strike="noStrike" kern="0" cap="none" spc="-2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08112" cy="90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314301"/>
            <a:ext cx="6048672" cy="1567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4184" marR="459105" indent="252729" algn="ctr">
              <a:lnSpc>
                <a:spcPct val="100000"/>
              </a:lnSpc>
              <a:spcBef>
                <a:spcPts val="1290"/>
              </a:spcBef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</a:t>
            </a:r>
            <a:r>
              <a:rPr lang="ru-RU" sz="1600" b="1" spc="-6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</a:t>
            </a:r>
            <a:r>
              <a:rPr lang="ru-RU" sz="1600" b="1" spc="-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просвещения</a:t>
            </a:r>
            <a:r>
              <a:rPr lang="ru-RU" sz="1600" b="1" spc="-3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</a:t>
            </a:r>
            <a:r>
              <a:rPr lang="ru-RU" sz="1600" b="1" spc="-2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600" b="1" spc="-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Федеральной</a:t>
            </a:r>
            <a:r>
              <a:rPr lang="ru-RU" sz="1600" b="1" spc="-4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службы</a:t>
            </a:r>
            <a:r>
              <a:rPr lang="ru-RU"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z="1600" b="1" spc="-2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надзору</a:t>
            </a:r>
            <a:r>
              <a:rPr lang="ru-RU" sz="1600" b="1" spc="-3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b="1" spc="-2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сфере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" algn="ctr">
              <a:lnSpc>
                <a:spcPts val="1914"/>
              </a:lnSpc>
            </a:pP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ru-RU" sz="1600" b="1" spc="-7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науки</a:t>
            </a:r>
            <a:r>
              <a:rPr lang="ru-RU" sz="1600" b="1" spc="-4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z="1600" b="1" spc="-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</a:t>
            </a:r>
            <a:r>
              <a:rPr lang="ru-RU" sz="1600" b="1" spc="-3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ru-RU" sz="1600" b="1" spc="-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</a:t>
            </a:r>
            <a:r>
              <a:rPr lang="ru-RU" sz="1600" b="1" spc="3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233/552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0205" marR="362585" algn="ctr">
              <a:lnSpc>
                <a:spcPct val="100000"/>
              </a:lnSpc>
              <a:spcBef>
                <a:spcPts val="5"/>
              </a:spcBef>
            </a:pPr>
            <a:r>
              <a:rPr lang="ru-RU" sz="16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</a:t>
            </a:r>
            <a:r>
              <a:rPr lang="ru-RU" sz="1600" spc="-5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</a:t>
            </a:r>
            <a:r>
              <a:rPr lang="ru-RU" sz="1600" spc="-5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</a:t>
            </a:r>
            <a:r>
              <a:rPr lang="ru-RU" sz="1600" spc="-7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lang="ru-RU" sz="1600" spc="-4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итоговой</a:t>
            </a:r>
            <a:r>
              <a:rPr lang="ru-RU" sz="1600" spc="-5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аттестации</a:t>
            </a:r>
            <a:r>
              <a:rPr lang="ru-RU" sz="1600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z="1600" spc="-4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образовательным</a:t>
            </a:r>
            <a:r>
              <a:rPr lang="ru-RU" sz="1600" spc="-4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программам среднего</a:t>
            </a:r>
            <a:r>
              <a:rPr lang="ru-RU" sz="1600" spc="-6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общего</a:t>
            </a:r>
            <a:r>
              <a:rPr lang="ru-RU" sz="1600" spc="-6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ru-RU" sz="1600" spc="-10" dirty="0" smtClean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7095"/>
            <a:ext cx="5976664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600" b="1" spc="2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600" b="1" spc="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сентября</a:t>
            </a:r>
            <a:r>
              <a:rPr lang="ru-RU" sz="1600" b="1" spc="2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ru-RU" sz="1600" b="1" spc="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  <a:r>
              <a:rPr lang="ru-RU" sz="1600" b="1" spc="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действует</a:t>
            </a:r>
            <a:r>
              <a:rPr lang="ru-RU" sz="1600" b="1" spc="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новый</a:t>
            </a:r>
            <a:r>
              <a:rPr lang="ru-RU" sz="1600" b="1" spc="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Порядок</a:t>
            </a:r>
            <a:r>
              <a:rPr lang="ru-RU" sz="1600" b="1" spc="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lang="ru-RU" sz="1600" b="1" spc="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lang="ru-RU" sz="1600" b="1" spc="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(утв. </a:t>
            </a:r>
            <a:r>
              <a:rPr lang="ru-RU" sz="1600" b="1" spc="-5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приказом</a:t>
            </a:r>
            <a:r>
              <a:rPr lang="ru-RU" sz="1600" b="1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6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Рособрнадзора</a:t>
            </a:r>
            <a:r>
              <a:rPr lang="ru-RU" sz="1600" b="1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от 04.04.2023</a:t>
            </a:r>
            <a:r>
              <a:rPr lang="ru-RU" sz="16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1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233/552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24" y="1323760"/>
            <a:ext cx="1728192" cy="1584176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2881396"/>
            <a:ext cx="3024336" cy="39766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66" y="2881398"/>
            <a:ext cx="2827778" cy="4009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84984"/>
            <a:ext cx="2561746" cy="256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68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3" y="2051864"/>
            <a:ext cx="89644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08112" cy="90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1" y="2708920"/>
            <a:ext cx="8911557" cy="404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Расширили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обязанность школ по информированию участников ГИА и их родителей. Теперь под подпись надо сообщить: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сроки, места и порядок подачи заявлений об участии в экзаменах;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места и сроки проведения экзаменов;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порядок проведения экзаменов, в том числе основания для удаления из ППЭ, процедуру досрочного завершения экзамена по объективным причинам;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правила оформления экзаменационной работы;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факт ведения в ППЭ и аудиториях видеозаписи;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порядок подачи и рассмотрения апелляций о нарушении Порядка и о несогласии с выставленными баллами;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время и место ознакомления с результатами экзаменов;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результаты экзаменов, полученных участниками ГИА.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8863"/>
            <a:ext cx="676875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Изменения в порядке проведения ГИА-11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29" y="729562"/>
            <a:ext cx="4680520" cy="19477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42" y="30544"/>
            <a:ext cx="1099182" cy="932305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234" y="1535121"/>
            <a:ext cx="4441698" cy="222275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61169" y="962849"/>
            <a:ext cx="4559303" cy="3487493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187325" marR="144145" indent="342900" algn="just">
              <a:lnSpc>
                <a:spcPct val="100000"/>
              </a:lnSpc>
              <a:spcBef>
                <a:spcPts val="315"/>
              </a:spcBef>
            </a:pPr>
            <a:r>
              <a:rPr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</a:t>
            </a:r>
            <a:r>
              <a:rPr sz="1600" b="1" spc="2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sz="1600" b="1" spc="3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</a:t>
            </a:r>
            <a:r>
              <a:rPr sz="1600" spc="3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случае</a:t>
            </a:r>
            <a:r>
              <a:rPr sz="1600" spc="3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sz="1600" spc="3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</a:t>
            </a:r>
            <a:r>
              <a:rPr sz="1600" spc="3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</a:t>
            </a:r>
            <a:r>
              <a:rPr sz="1600" spc="3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опоздал</a:t>
            </a:r>
            <a:r>
              <a:rPr sz="1600" spc="3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1600" spc="3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экзамен,</a:t>
            </a:r>
            <a:r>
              <a:rPr sz="1600" spc="3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  <a:r>
              <a:rPr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которого</a:t>
            </a:r>
            <a:r>
              <a:rPr sz="16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устанавливается едиными</a:t>
            </a:r>
            <a:r>
              <a:rPr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расписаниями</a:t>
            </a:r>
            <a:r>
              <a:rPr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sz="16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ЕГЭ,</a:t>
            </a:r>
            <a:r>
              <a:rPr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ГВЭ</a:t>
            </a:r>
            <a:r>
              <a:rPr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допускается</a:t>
            </a:r>
            <a:r>
              <a:rPr sz="1600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</a:t>
            </a:r>
            <a:r>
              <a:rPr sz="1600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z="1600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сдаче</a:t>
            </a:r>
            <a:r>
              <a:rPr sz="1600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</a:t>
            </a:r>
            <a:r>
              <a:rPr sz="1600" spc="1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sz="1600" spc="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этом</a:t>
            </a:r>
            <a:r>
              <a:rPr sz="1600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</a:t>
            </a:r>
            <a:r>
              <a:rPr sz="1600" spc="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окончания</a:t>
            </a:r>
            <a:r>
              <a:rPr sz="1600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зафиксированное</a:t>
            </a:r>
            <a:r>
              <a:rPr sz="1600" spc="45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1600" spc="4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доске</a:t>
            </a:r>
            <a:r>
              <a:rPr sz="1600" spc="45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(информационном</a:t>
            </a:r>
            <a:r>
              <a:rPr sz="1600" spc="45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стенде)</a:t>
            </a:r>
            <a:r>
              <a:rPr sz="1600" spc="45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организаторами</a:t>
            </a:r>
            <a:r>
              <a:rPr sz="1600" spc="45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соответствии</a:t>
            </a:r>
            <a:r>
              <a:rPr sz="1600" spc="4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1600" spc="4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абзацем</a:t>
            </a:r>
            <a:r>
              <a:rPr sz="1600" u="sng" spc="4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восьмым</a:t>
            </a:r>
            <a:r>
              <a:rPr sz="1600" u="sng" spc="4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пункта</a:t>
            </a:r>
            <a:r>
              <a:rPr sz="1600" u="sng" spc="45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sz="1600" spc="459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</a:t>
            </a:r>
            <a:r>
              <a:rPr sz="1600" spc="4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1600" spc="4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продлевается,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инструктаж,</a:t>
            </a:r>
            <a:r>
              <a:rPr sz="16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проводимый</a:t>
            </a:r>
            <a:r>
              <a:rPr sz="16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организаторами</a:t>
            </a:r>
            <a:r>
              <a:rPr sz="16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соответствии</a:t>
            </a:r>
            <a:r>
              <a:rPr sz="16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16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абзацем</a:t>
            </a:r>
            <a:r>
              <a:rPr sz="16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третьим</a:t>
            </a:r>
            <a:r>
              <a:rPr sz="1600" spc="-1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пункта</a:t>
            </a:r>
            <a:r>
              <a:rPr sz="16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sz="1600" spc="4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</a:t>
            </a:r>
            <a:r>
              <a:rPr sz="1600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1600" spc="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проводится</a:t>
            </a:r>
            <a:r>
              <a:rPr sz="1600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(за</a:t>
            </a:r>
            <a:r>
              <a:rPr sz="1600" spc="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исключением,</a:t>
            </a:r>
            <a:r>
              <a:rPr sz="1600" spc="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</a:t>
            </a:r>
            <a:r>
              <a:rPr sz="1600" spc="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аудитории</a:t>
            </a:r>
            <a:r>
              <a:rPr sz="1600" spc="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нет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других</a:t>
            </a:r>
            <a:r>
              <a:rPr sz="1600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sz="16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экзаменов),</a:t>
            </a:r>
            <a:r>
              <a:rPr sz="16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z="1600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</a:t>
            </a:r>
            <a:r>
              <a:rPr sz="1600" spc="-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сообщается</a:t>
            </a:r>
            <a:r>
              <a:rPr sz="16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участнику</a:t>
            </a:r>
            <a:r>
              <a:rPr sz="16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экзамена…»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4475" y="265863"/>
            <a:ext cx="676875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Изменения в порядке проведения ГИА-11</a:t>
            </a:r>
            <a:endParaRPr lang="ru-RU" sz="2400" dirty="0"/>
          </a:p>
        </p:txBody>
      </p:sp>
      <p:sp>
        <p:nvSpPr>
          <p:cNvPr id="13" name="object 5"/>
          <p:cNvSpPr txBox="1"/>
          <p:nvPr/>
        </p:nvSpPr>
        <p:spPr>
          <a:xfrm>
            <a:off x="88442" y="5022614"/>
            <a:ext cx="852193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Регламентированы</a:t>
            </a:r>
            <a:r>
              <a:rPr sz="2000" b="1" spc="-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случаи</a:t>
            </a:r>
            <a:r>
              <a:rPr sz="2000" b="1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опоздания</a:t>
            </a:r>
            <a:r>
              <a:rPr sz="2000" b="1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sz="2000" b="1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экзаменов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действий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лиц,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привлекаемых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проведению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экзаменов,</a:t>
            </a:r>
            <a:r>
              <a:rPr sz="2000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опозданиях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неявке</a:t>
            </a:r>
            <a:r>
              <a:rPr sz="20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2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43607" y="-324329"/>
            <a:ext cx="705678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42" y="30544"/>
            <a:ext cx="1099182" cy="932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8640"/>
            <a:ext cx="6876884" cy="1091279"/>
          </a:xfrm>
          <a:prstGeom prst="rect">
            <a:avLst/>
          </a:prstGeom>
        </p:spPr>
      </p:pic>
      <p:sp>
        <p:nvSpPr>
          <p:cNvPr id="9" name="object 14"/>
          <p:cNvSpPr txBox="1"/>
          <p:nvPr/>
        </p:nvSpPr>
        <p:spPr>
          <a:xfrm>
            <a:off x="2051720" y="980199"/>
            <a:ext cx="5358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ДОПУСКАЕТСЯ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ПРИВЛЕКАТЬ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КАЧЕСТВЕ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3347864" y="1628800"/>
            <a:ext cx="52984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собеседников:</a:t>
            </a:r>
            <a:endParaRPr sz="16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/>
              <a:buChar char=""/>
              <a:tabLst>
                <a:tab pos="285750" algn="l"/>
              </a:tabLst>
            </a:pP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близких</a:t>
            </a:r>
            <a:r>
              <a:rPr sz="1600" kern="0" spc="-9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родственников</a:t>
            </a:r>
            <a:endParaRPr sz="16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/>
              <a:buChar char=""/>
              <a:tabLst>
                <a:tab pos="285750" algn="l"/>
              </a:tabLst>
            </a:pP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супругов</a:t>
            </a:r>
            <a:endParaRPr sz="16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85750">
              <a:buFont typeface="Wingdings"/>
              <a:buChar char=""/>
              <a:tabLst>
                <a:tab pos="286385" algn="l"/>
                <a:tab pos="1740535" algn="l"/>
                <a:tab pos="3200400" algn="l"/>
                <a:tab pos="4356100" algn="l"/>
              </a:tabLst>
            </a:pP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усыновителей,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усыновленных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экзаменов, 	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сдающих</a:t>
            </a:r>
            <a:r>
              <a:rPr sz="1600" kern="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</a:t>
            </a:r>
            <a:r>
              <a:rPr sz="1600" kern="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kern="0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данном</a:t>
            </a:r>
            <a:r>
              <a:rPr sz="1600" kern="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</a:t>
            </a:r>
            <a:endParaRPr sz="16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85750">
              <a:buFont typeface="Wingdings"/>
              <a:buChar char=""/>
              <a:tabLst>
                <a:tab pos="286385" algn="l"/>
                <a:tab pos="1847214" algn="l"/>
                <a:tab pos="3082925" algn="l"/>
                <a:tab pos="4360545" algn="l"/>
              </a:tabLst>
            </a:pP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педагогических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работников,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являющихся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учителями 	участников</a:t>
            </a:r>
            <a:r>
              <a:rPr sz="1600" kern="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ГИА,</a:t>
            </a:r>
            <a:r>
              <a:rPr sz="1600" kern="0" spc="-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сдающих</a:t>
            </a:r>
            <a:r>
              <a:rPr sz="1600" kern="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</a:t>
            </a:r>
            <a:r>
              <a:rPr sz="1600" kern="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kern="0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данном</a:t>
            </a:r>
            <a:r>
              <a:rPr sz="1600" kern="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kern="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ППЭ…»</a:t>
            </a:r>
            <a:endParaRPr sz="16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566" y="1863364"/>
            <a:ext cx="1872208" cy="1263151"/>
          </a:xfrm>
          <a:prstGeom prst="rect">
            <a:avLst/>
          </a:prstGeom>
        </p:spPr>
      </p:pic>
      <p:sp>
        <p:nvSpPr>
          <p:cNvPr id="12" name="object 7"/>
          <p:cNvSpPr txBox="1"/>
          <p:nvPr/>
        </p:nvSpPr>
        <p:spPr>
          <a:xfrm>
            <a:off x="558566" y="3501109"/>
            <a:ext cx="8345805" cy="6362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подробно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прописан</a:t>
            </a:r>
            <a:r>
              <a:rPr sz="2000" b="1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перечь</a:t>
            </a:r>
            <a:r>
              <a:rPr sz="2000" b="1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привлекаемых</a:t>
            </a:r>
            <a:r>
              <a:rPr sz="2000" b="1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проведению</a:t>
            </a:r>
            <a:r>
              <a:rPr sz="2000" b="1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000" b="1" spc="-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рамках</a:t>
            </a:r>
            <a:r>
              <a:rPr sz="2000" b="1" spc="-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конфликта</a:t>
            </a:r>
            <a:r>
              <a:rPr sz="2000" b="1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интересов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528" y="4337825"/>
            <a:ext cx="2765112" cy="2165096"/>
          </a:xfrm>
          <a:prstGeom prst="rect">
            <a:avLst/>
          </a:prstGeom>
        </p:spPr>
      </p:pic>
      <p:sp>
        <p:nvSpPr>
          <p:cNvPr id="18" name="object 5"/>
          <p:cNvSpPr txBox="1"/>
          <p:nvPr/>
        </p:nvSpPr>
        <p:spPr>
          <a:xfrm>
            <a:off x="3088640" y="4794259"/>
            <a:ext cx="486773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Изменилось</a:t>
            </a:r>
            <a:r>
              <a:rPr sz="2000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</a:t>
            </a:r>
            <a:r>
              <a:rPr sz="20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конфликтной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новое</a:t>
            </a:r>
            <a:r>
              <a:rPr sz="2000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«АПЕЛЛЯЦИОННАЯ</a:t>
            </a:r>
            <a:r>
              <a:rPr sz="2000" b="1" spc="-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КОМИССИЯ»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42" y="30544"/>
            <a:ext cx="1099182" cy="932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8640"/>
            <a:ext cx="6876884" cy="1091279"/>
          </a:xfrm>
          <a:prstGeom prst="rect">
            <a:avLst/>
          </a:prstGeom>
        </p:spPr>
      </p:pic>
      <p:sp>
        <p:nvSpPr>
          <p:cNvPr id="8" name="object 18"/>
          <p:cNvSpPr txBox="1"/>
          <p:nvPr/>
        </p:nvSpPr>
        <p:spPr>
          <a:xfrm>
            <a:off x="107917" y="1098008"/>
            <a:ext cx="3388401" cy="6854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9215" rIns="0" bIns="0" rtlCol="0">
            <a:spAutoFit/>
          </a:bodyPr>
          <a:lstStyle/>
          <a:p>
            <a:pPr marL="934085" marR="231775" indent="-696595">
              <a:lnSpc>
                <a:spcPct val="100000"/>
              </a:lnSpc>
              <a:spcBef>
                <a:spcPts val="545"/>
              </a:spcBef>
            </a:pPr>
            <a:r>
              <a:rPr sz="20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</a:t>
            </a:r>
            <a:r>
              <a:rPr sz="2000" b="1" spc="-8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 проведения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object 10"/>
          <p:cNvGrpSpPr/>
          <p:nvPr/>
        </p:nvGrpSpPr>
        <p:grpSpPr>
          <a:xfrm>
            <a:off x="994832" y="1872217"/>
            <a:ext cx="1249680" cy="1481455"/>
            <a:chOff x="1263396" y="3171444"/>
            <a:chExt cx="1249680" cy="1481455"/>
          </a:xfrm>
        </p:grpSpPr>
        <p:pic>
          <p:nvPicPr>
            <p:cNvPr id="15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3396" y="3171444"/>
              <a:ext cx="1249680" cy="1481327"/>
            </a:xfrm>
            <a:prstGeom prst="rect">
              <a:avLst/>
            </a:prstGeom>
          </p:spPr>
        </p:pic>
        <p:sp>
          <p:nvSpPr>
            <p:cNvPr id="16" name="object 12"/>
            <p:cNvSpPr/>
            <p:nvPr/>
          </p:nvSpPr>
          <p:spPr>
            <a:xfrm>
              <a:off x="1384554" y="3688842"/>
              <a:ext cx="951230" cy="866140"/>
            </a:xfrm>
            <a:custGeom>
              <a:avLst/>
              <a:gdLst/>
              <a:ahLst/>
              <a:cxnLst/>
              <a:rect l="l" t="t" r="r" b="b"/>
              <a:pathLst>
                <a:path w="951230" h="866139">
                  <a:moveTo>
                    <a:pt x="950975" y="0"/>
                  </a:moveTo>
                  <a:lnTo>
                    <a:pt x="0" y="0"/>
                  </a:lnTo>
                  <a:lnTo>
                    <a:pt x="0" y="865631"/>
                  </a:lnTo>
                  <a:lnTo>
                    <a:pt x="950975" y="865631"/>
                  </a:lnTo>
                  <a:lnTo>
                    <a:pt x="9509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1384554" y="3688842"/>
              <a:ext cx="951230" cy="866140"/>
            </a:xfrm>
            <a:custGeom>
              <a:avLst/>
              <a:gdLst/>
              <a:ahLst/>
              <a:cxnLst/>
              <a:rect l="l" t="t" r="r" b="b"/>
              <a:pathLst>
                <a:path w="951230" h="866139">
                  <a:moveTo>
                    <a:pt x="0" y="865631"/>
                  </a:moveTo>
                  <a:lnTo>
                    <a:pt x="950975" y="865631"/>
                  </a:lnTo>
                  <a:lnTo>
                    <a:pt x="950975" y="0"/>
                  </a:lnTo>
                  <a:lnTo>
                    <a:pt x="0" y="0"/>
                  </a:lnTo>
                  <a:lnTo>
                    <a:pt x="0" y="865631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4"/>
          <p:cNvSpPr txBox="1"/>
          <p:nvPr/>
        </p:nvSpPr>
        <p:spPr>
          <a:xfrm>
            <a:off x="1111452" y="2352467"/>
            <a:ext cx="92519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endParaRPr sz="60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80" y="1795656"/>
            <a:ext cx="1688738" cy="1725318"/>
          </a:xfrm>
          <a:prstGeom prst="rect">
            <a:avLst/>
          </a:prstGeom>
        </p:spPr>
      </p:pic>
      <p:sp>
        <p:nvSpPr>
          <p:cNvPr id="19" name="object 28"/>
          <p:cNvSpPr txBox="1"/>
          <p:nvPr/>
        </p:nvSpPr>
        <p:spPr>
          <a:xfrm>
            <a:off x="5948045" y="1068855"/>
            <a:ext cx="3195955" cy="6854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9215" rIns="0" bIns="0" rtlCol="0">
            <a:spAutoFit/>
          </a:bodyPr>
          <a:lstStyle/>
          <a:p>
            <a:pPr marL="935990" marR="229870" indent="-696595">
              <a:lnSpc>
                <a:spcPct val="100000"/>
              </a:lnSpc>
              <a:spcBef>
                <a:spcPts val="545"/>
              </a:spcBef>
            </a:pPr>
            <a:r>
              <a:rPr sz="20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</a:t>
            </a:r>
            <a:r>
              <a:rPr sz="2000" b="1" spc="-8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 проведения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0637" y="1834030"/>
            <a:ext cx="3732094" cy="2728398"/>
          </a:xfrm>
          <a:prstGeom prst="rect">
            <a:avLst/>
          </a:prstGeom>
        </p:spPr>
      </p:pic>
      <p:pic>
        <p:nvPicPr>
          <p:cNvPr id="27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94776" y="549171"/>
            <a:ext cx="649224" cy="519684"/>
          </a:xfrm>
          <a:prstGeom prst="rect">
            <a:avLst/>
          </a:prstGeom>
        </p:spPr>
      </p:pic>
      <p:grpSp>
        <p:nvGrpSpPr>
          <p:cNvPr id="28" name="object 20"/>
          <p:cNvGrpSpPr/>
          <p:nvPr/>
        </p:nvGrpSpPr>
        <p:grpSpPr>
          <a:xfrm>
            <a:off x="7224336" y="1917587"/>
            <a:ext cx="1216660" cy="1481455"/>
            <a:chOff x="9848088" y="3171444"/>
            <a:chExt cx="1216660" cy="1481455"/>
          </a:xfrm>
        </p:grpSpPr>
        <p:pic>
          <p:nvPicPr>
            <p:cNvPr id="29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8088" y="3171444"/>
              <a:ext cx="1216152" cy="1481327"/>
            </a:xfrm>
            <a:prstGeom prst="rect">
              <a:avLst/>
            </a:prstGeom>
          </p:spPr>
        </p:pic>
        <p:sp>
          <p:nvSpPr>
            <p:cNvPr id="30" name="object 22"/>
            <p:cNvSpPr/>
            <p:nvPr/>
          </p:nvSpPr>
          <p:spPr>
            <a:xfrm>
              <a:off x="9912858" y="3384042"/>
              <a:ext cx="1024255" cy="216535"/>
            </a:xfrm>
            <a:custGeom>
              <a:avLst/>
              <a:gdLst/>
              <a:ahLst/>
              <a:cxnLst/>
              <a:rect l="l" t="t" r="r" b="b"/>
              <a:pathLst>
                <a:path w="1024254" h="216535">
                  <a:moveTo>
                    <a:pt x="1024127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24127" y="216408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23"/>
            <p:cNvSpPr/>
            <p:nvPr/>
          </p:nvSpPr>
          <p:spPr>
            <a:xfrm>
              <a:off x="9912858" y="3384042"/>
              <a:ext cx="1024255" cy="216535"/>
            </a:xfrm>
            <a:custGeom>
              <a:avLst/>
              <a:gdLst/>
              <a:ahLst/>
              <a:cxnLst/>
              <a:rect l="l" t="t" r="r" b="b"/>
              <a:pathLst>
                <a:path w="1024254" h="216535">
                  <a:moveTo>
                    <a:pt x="0" y="216408"/>
                  </a:moveTo>
                  <a:lnTo>
                    <a:pt x="1024127" y="216408"/>
                  </a:lnTo>
                  <a:lnTo>
                    <a:pt x="1024127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2496" y="2079665"/>
            <a:ext cx="999831" cy="4023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l="16346" t="12228" r="19229" b="20407"/>
          <a:stretch/>
        </p:blipFill>
        <p:spPr>
          <a:xfrm>
            <a:off x="7261173" y="2402350"/>
            <a:ext cx="1052188" cy="10521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object 36"/>
          <p:cNvSpPr txBox="1"/>
          <p:nvPr/>
        </p:nvSpPr>
        <p:spPr>
          <a:xfrm>
            <a:off x="323528" y="4562428"/>
            <a:ext cx="8712967" cy="532838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83820" indent="342900" algn="just">
              <a:lnSpc>
                <a:spcPct val="100000"/>
              </a:lnSpc>
              <a:spcBef>
                <a:spcPts val="315"/>
              </a:spcBef>
            </a:pPr>
            <a:r>
              <a:rPr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</a:t>
            </a:r>
            <a:r>
              <a:rPr sz="1600" b="1" spc="2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sz="1600" b="1" spc="22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</a:t>
            </a:r>
            <a:r>
              <a:rPr sz="1600" spc="2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написанию</a:t>
            </a:r>
            <a:r>
              <a:rPr sz="1600" spc="22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</a:t>
            </a:r>
            <a:r>
              <a:rPr sz="1600" spc="2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сочинения</a:t>
            </a:r>
            <a:r>
              <a:rPr sz="1600" spc="2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(изложения)</a:t>
            </a:r>
            <a:r>
              <a:rPr sz="1600" spc="2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2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даты</a:t>
            </a:r>
            <a:r>
              <a:rPr sz="1600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текущем</a:t>
            </a:r>
            <a:r>
              <a:rPr sz="1600" spc="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учебном</a:t>
            </a:r>
            <a:r>
              <a:rPr sz="1600" spc="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r>
              <a:rPr sz="1600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</a:t>
            </a:r>
            <a:r>
              <a:rPr sz="1600" spc="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первую</a:t>
            </a:r>
            <a:r>
              <a:rPr sz="1600" spc="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среду</a:t>
            </a:r>
            <a:r>
              <a:rPr sz="1600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февраля</a:t>
            </a:r>
            <a:r>
              <a:rPr sz="1600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1600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вторую</a:t>
            </a:r>
            <a:r>
              <a:rPr sz="1600" spc="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среду</a:t>
            </a:r>
            <a:r>
              <a:rPr sz="1600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апреля) допускаются:…»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0" y="5348320"/>
            <a:ext cx="9144000" cy="1256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ИЗМЕНЕНЕНА</a:t>
            </a:r>
            <a:r>
              <a:rPr sz="2000" b="1" spc="-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дополнительная</a:t>
            </a:r>
            <a:r>
              <a:rPr sz="2000" b="1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</a:t>
            </a:r>
            <a:r>
              <a:rPr sz="2000" b="1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b="1" spc="-35" dirty="0" smtClean="0">
              <a:solidFill>
                <a:srgbClr val="001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 err="1" smtClean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sz="2000" b="1" spc="-65" dirty="0" smtClean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</a:t>
            </a:r>
            <a:r>
              <a:rPr sz="2000" b="1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сочинения</a:t>
            </a:r>
            <a:r>
              <a:rPr sz="2000" b="1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(изложения)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вместо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первой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рабочей</a:t>
            </a:r>
            <a:r>
              <a:rPr sz="2000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среды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мая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ВТОРАЯ</a:t>
            </a:r>
            <a:r>
              <a:rPr sz="2000" b="1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СРЕДА</a:t>
            </a:r>
            <a:r>
              <a:rPr sz="2000" b="1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Изменены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проверки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обработки</a:t>
            </a:r>
            <a:r>
              <a:rPr sz="2000" spc="-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материалов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62889" y="-271745"/>
            <a:ext cx="801822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99182" cy="932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8640"/>
            <a:ext cx="6876884" cy="1091279"/>
          </a:xfrm>
          <a:prstGeom prst="rect">
            <a:avLst/>
          </a:prstGeom>
        </p:spPr>
      </p:pic>
      <p:sp>
        <p:nvSpPr>
          <p:cNvPr id="9" name="object 11"/>
          <p:cNvSpPr txBox="1"/>
          <p:nvPr/>
        </p:nvSpPr>
        <p:spPr>
          <a:xfrm>
            <a:off x="3161367" y="922815"/>
            <a:ext cx="5383656" cy="2163413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710" marR="82550" indent="342900" algn="just">
              <a:lnSpc>
                <a:spcPct val="100000"/>
              </a:lnSpc>
              <a:spcBef>
                <a:spcPts val="310"/>
              </a:spcBef>
            </a:pPr>
            <a:r>
              <a:rPr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</a:t>
            </a:r>
            <a:r>
              <a:rPr sz="1600" b="1" spc="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sz="1600" b="1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«Лица,</a:t>
            </a:r>
            <a:r>
              <a:rPr sz="1600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указанные</a:t>
            </a:r>
            <a:r>
              <a:rPr sz="1600" spc="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пункте</a:t>
            </a:r>
            <a:r>
              <a:rPr sz="1600" spc="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600" spc="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</a:t>
            </a:r>
            <a:r>
              <a:rPr sz="1600" spc="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вправе</a:t>
            </a:r>
            <a:r>
              <a:rPr sz="1600" spc="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изменить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указанный</a:t>
            </a:r>
            <a:r>
              <a:rPr sz="1600" spc="1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1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заявлениях</a:t>
            </a:r>
            <a:r>
              <a:rPr sz="1600" spc="1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</a:t>
            </a:r>
            <a:r>
              <a:rPr sz="1600" spc="1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участии</a:t>
            </a:r>
            <a:r>
              <a:rPr sz="1600" spc="1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1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экзаменах</a:t>
            </a:r>
            <a:r>
              <a:rPr sz="1600" spc="1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</a:t>
            </a:r>
            <a:r>
              <a:rPr sz="1600" spc="1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sz="1600" spc="11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математике.</a:t>
            </a:r>
            <a:r>
              <a:rPr sz="1600" spc="4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4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этом</a:t>
            </a:r>
            <a:r>
              <a:rPr sz="1600" spc="4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случае</a:t>
            </a:r>
            <a:r>
              <a:rPr sz="1600" spc="4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указанные</a:t>
            </a:r>
            <a:r>
              <a:rPr sz="1600" spc="4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лица</a:t>
            </a:r>
            <a:r>
              <a:rPr sz="1600" spc="43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подают</a:t>
            </a:r>
            <a:r>
              <a:rPr sz="1600" spc="4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4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ГЭК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соответствующие</a:t>
            </a:r>
            <a:r>
              <a:rPr sz="1600" spc="2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заявления</a:t>
            </a:r>
            <a:r>
              <a:rPr sz="1600" spc="2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1600" spc="25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указанием</a:t>
            </a:r>
            <a:r>
              <a:rPr sz="1600" spc="2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измененного</a:t>
            </a:r>
            <a:r>
              <a:rPr sz="1600" spc="2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уровня</a:t>
            </a:r>
            <a:r>
              <a:rPr sz="1600" spc="2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sz="1600" spc="2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математике.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710" marR="83185" indent="342900" algn="just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Указанные</a:t>
            </a:r>
            <a:r>
              <a:rPr sz="1600" spc="3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заявления</a:t>
            </a:r>
            <a:r>
              <a:rPr sz="1600" spc="3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подаются</a:t>
            </a:r>
            <a:r>
              <a:rPr sz="1600" spc="3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1600" spc="3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позднее</a:t>
            </a:r>
            <a:r>
              <a:rPr sz="1600" spc="3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</a:t>
            </a:r>
            <a:r>
              <a:rPr sz="1600" spc="3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sz="1600" spc="3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две</a:t>
            </a:r>
            <a:r>
              <a:rPr sz="1600" spc="3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недели</a:t>
            </a:r>
            <a:r>
              <a:rPr sz="1600" spc="3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начала</a:t>
            </a:r>
            <a:r>
              <a:rPr sz="1600" spc="-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соответствующего</a:t>
            </a:r>
            <a:r>
              <a:rPr sz="1600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экзамена.»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512" y="3501008"/>
            <a:ext cx="8818697" cy="6283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Участниками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ГИА-11</a:t>
            </a:r>
            <a:r>
              <a:rPr sz="2000" spc="-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</a:t>
            </a:r>
            <a:r>
              <a:rPr sz="2000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ИЗМЕНЕНИЕ</a:t>
            </a:r>
            <a:r>
              <a:rPr sz="2000" b="1" spc="-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УРОВНЯ</a:t>
            </a:r>
            <a:r>
              <a:rPr sz="2000" b="1" spc="-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математике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базового</a:t>
            </a:r>
            <a:r>
              <a:rPr sz="2000" spc="-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профильный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sz="20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наоборот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ject 12"/>
          <p:cNvPicPr/>
          <p:nvPr/>
        </p:nvPicPr>
        <p:blipFill rotWithShape="1">
          <a:blip r:embed="rId4" cstate="print"/>
          <a:srcRect l="63187" t="44253" r="1197" b="-3736"/>
          <a:stretch/>
        </p:blipFill>
        <p:spPr>
          <a:xfrm>
            <a:off x="1106389" y="1072983"/>
            <a:ext cx="1884489" cy="2167112"/>
          </a:xfrm>
          <a:prstGeom prst="rect">
            <a:avLst/>
          </a:prstGeom>
        </p:spPr>
      </p:pic>
      <p:sp>
        <p:nvSpPr>
          <p:cNvPr id="12" name="object 10"/>
          <p:cNvSpPr txBox="1"/>
          <p:nvPr/>
        </p:nvSpPr>
        <p:spPr>
          <a:xfrm>
            <a:off x="2990878" y="4639225"/>
            <a:ext cx="6007331" cy="1859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подробно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прописана</a:t>
            </a:r>
            <a:r>
              <a:rPr sz="2000" b="1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процедура</a:t>
            </a:r>
            <a:r>
              <a:rPr sz="2000" b="1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 по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информатике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 indent="-17145"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Сокращены</a:t>
            </a:r>
            <a:r>
              <a:rPr sz="2000" b="1" spc="-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обработки</a:t>
            </a:r>
            <a:r>
              <a:rPr sz="2000" b="1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b="1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проверки</a:t>
            </a:r>
            <a:r>
              <a:rPr sz="2000" b="1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экзаменационных</a:t>
            </a:r>
            <a:r>
              <a:rPr sz="20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</a:t>
            </a:r>
            <a:r>
              <a:rPr sz="2000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sz="20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информатике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sz="20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двух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календарных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дней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вместо</a:t>
            </a:r>
            <a:r>
              <a:rPr sz="20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четырех</a:t>
            </a:r>
            <a:r>
              <a:rPr sz="20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календарных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дней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512" y="4568021"/>
            <a:ext cx="2811366" cy="24150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429124" y="2786058"/>
            <a:ext cx="3929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7028"/>
            <a:ext cx="985291" cy="985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17" y="7479"/>
            <a:ext cx="6480720" cy="101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8910" y="1221094"/>
            <a:ext cx="3268265" cy="2135898"/>
          </a:xfrm>
          <a:prstGeom prst="rect">
            <a:avLst/>
          </a:prstGeom>
        </p:spPr>
      </p:pic>
      <p:sp>
        <p:nvSpPr>
          <p:cNvPr id="12" name="object 10"/>
          <p:cNvSpPr txBox="1"/>
          <p:nvPr/>
        </p:nvSpPr>
        <p:spPr>
          <a:xfrm>
            <a:off x="102812" y="2804011"/>
            <a:ext cx="5409147" cy="936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Могут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ИЗМЕНИТЬ</a:t>
            </a:r>
            <a:r>
              <a:rPr sz="2000" b="1" spc="-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sz="2000" b="1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ДОПОЛНИТЬ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</a:t>
            </a:r>
            <a:r>
              <a:rPr sz="2000" spc="-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указанных в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заявлениях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участии</a:t>
            </a:r>
            <a:r>
              <a:rPr sz="20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0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sz="20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учебных</a:t>
            </a:r>
            <a:r>
              <a:rPr sz="20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предметов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-157440" y="1056693"/>
            <a:ext cx="5880492" cy="1699183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82270" marR="373380" indent="342900" algn="just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</a:t>
            </a:r>
            <a:r>
              <a:rPr sz="1600" b="1" spc="1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sz="1600" b="1" spc="1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«Участники</a:t>
            </a:r>
            <a:r>
              <a:rPr sz="1600" spc="1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sz="1600" spc="1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вправе</a:t>
            </a:r>
            <a:r>
              <a:rPr sz="1600" spc="1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изменить</a:t>
            </a:r>
            <a:r>
              <a:rPr sz="1600" spc="1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(дополнить)</a:t>
            </a:r>
            <a:r>
              <a:rPr sz="1600" spc="1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указанных</a:t>
            </a:r>
            <a:r>
              <a:rPr sz="1600" spc="40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4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заявлениях</a:t>
            </a:r>
            <a:r>
              <a:rPr sz="1600" spc="4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</a:t>
            </a:r>
            <a:r>
              <a:rPr sz="1600" spc="4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участии</a:t>
            </a:r>
            <a:r>
              <a:rPr sz="1600" spc="40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40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sz="1600" spc="4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учебных</a:t>
            </a:r>
            <a:r>
              <a:rPr sz="1600" spc="4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предметов,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изменить</a:t>
            </a:r>
            <a:r>
              <a:rPr sz="1600" spc="19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sz="1600" spc="2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участия</a:t>
            </a:r>
            <a:r>
              <a:rPr sz="1600" spc="1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1600" spc="20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sz="1600" spc="2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sz="1600" spc="2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наличии</a:t>
            </a:r>
            <a:r>
              <a:rPr sz="1600" spc="2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sz="1600" spc="19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них</a:t>
            </a:r>
            <a:r>
              <a:rPr sz="1600" spc="19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уважительных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</a:t>
            </a:r>
            <a:r>
              <a:rPr sz="1600" spc="2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(болезни</a:t>
            </a:r>
            <a:r>
              <a:rPr sz="1600" spc="29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sz="1600" spc="2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иных</a:t>
            </a:r>
            <a:r>
              <a:rPr sz="1600" spc="2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обстоятельств),</a:t>
            </a:r>
            <a:r>
              <a:rPr sz="1600" spc="3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подтвержденных документально…»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object 12"/>
          <p:cNvGrpSpPr/>
          <p:nvPr/>
        </p:nvGrpSpPr>
        <p:grpSpPr>
          <a:xfrm>
            <a:off x="188747" y="3788300"/>
            <a:ext cx="2991815" cy="1872948"/>
            <a:chOff x="260604" y="1879092"/>
            <a:chExt cx="5409565" cy="3343275"/>
          </a:xfrm>
        </p:grpSpPr>
        <p:pic>
          <p:nvPicPr>
            <p:cNvPr id="15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04" y="1879092"/>
              <a:ext cx="4379214" cy="2920745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6539" y="3304032"/>
              <a:ext cx="2873502" cy="1917954"/>
            </a:xfrm>
            <a:prstGeom prst="rect">
              <a:avLst/>
            </a:prstGeom>
          </p:spPr>
        </p:pic>
      </p:grpSp>
      <p:sp>
        <p:nvSpPr>
          <p:cNvPr id="19" name="object 10"/>
          <p:cNvSpPr txBox="1"/>
          <p:nvPr/>
        </p:nvSpPr>
        <p:spPr>
          <a:xfrm>
            <a:off x="3180492" y="4109254"/>
            <a:ext cx="5900546" cy="628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</a:t>
            </a:r>
            <a:r>
              <a:rPr sz="2000" b="1" spc="-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только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резервные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основного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периода</a:t>
            </a:r>
            <a:r>
              <a:rPr sz="20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sz="20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экзаменов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134866" y="5750799"/>
            <a:ext cx="6220397" cy="936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ПОДАЧА</a:t>
            </a:r>
            <a:r>
              <a:rPr sz="2000" b="1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ЗАЯВЛЕНИЙ</a:t>
            </a:r>
            <a:r>
              <a:rPr sz="2000" b="1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сдачу</a:t>
            </a:r>
            <a:r>
              <a:rPr sz="20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0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регионе,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</a:t>
            </a:r>
            <a:r>
              <a:rPr sz="2000" spc="-6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проходят</a:t>
            </a:r>
            <a:r>
              <a:rPr sz="2000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военную</a:t>
            </a:r>
            <a:r>
              <a:rPr sz="20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службу</a:t>
            </a:r>
            <a:r>
              <a:rPr sz="20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призыву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0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контракту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98117" y="5033936"/>
            <a:ext cx="2672968" cy="17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5323</TotalTime>
  <Words>864</Words>
  <Application>Microsoft Office PowerPoint</Application>
  <PresentationFormat>Экран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DejaVu Sans</vt:lpstr>
      <vt:lpstr>方正姚体</vt:lpstr>
      <vt:lpstr>Georgia</vt:lpstr>
      <vt:lpstr>StarSymbol</vt:lpstr>
      <vt:lpstr>Symbol</vt:lpstr>
      <vt:lpstr>Times New Roman</vt:lpstr>
      <vt:lpstr>Trebuchet MS</vt:lpstr>
      <vt:lpstr>Wingdings</vt:lpstr>
      <vt:lpstr>Воздушный поток</vt:lpstr>
      <vt:lpstr>Тема5</vt:lpstr>
      <vt:lpstr>Office Theme</vt:lpstr>
      <vt:lpstr>Управление образования администрации муниципального образования Белоглинский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test</cp:lastModifiedBy>
  <cp:revision>551</cp:revision>
  <dcterms:created xsi:type="dcterms:W3CDTF">2016-08-23T05:41:51Z</dcterms:created>
  <dcterms:modified xsi:type="dcterms:W3CDTF">2023-10-13T09:29:16Z</dcterms:modified>
</cp:coreProperties>
</file>